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57" r:id="rId3"/>
    <p:sldId id="259" r:id="rId4"/>
    <p:sldId id="258" r:id="rId5"/>
    <p:sldId id="260" r:id="rId6"/>
    <p:sldId id="262" r:id="rId7"/>
    <p:sldId id="263" r:id="rId8"/>
    <p:sldId id="264" r:id="rId9"/>
    <p:sldId id="265" r:id="rId10"/>
    <p:sldId id="266" r:id="rId11"/>
    <p:sldId id="267" r:id="rId12"/>
    <p:sldId id="268" r:id="rId13"/>
    <p:sldId id="269" r:id="rId14"/>
    <p:sldId id="271"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p:cViewPr varScale="1">
        <p:scale>
          <a:sx n="68" d="100"/>
          <a:sy n="68" d="100"/>
        </p:scale>
        <p:origin x="-6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FE38A-568B-488B-8B29-0C22E93D946E}" type="datetimeFigureOut">
              <a:rPr lang="en-US" smtClean="0"/>
              <a:pPr/>
              <a:t>2/28/2017</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BD194-5C60-49FA-AD50-8FFA2AA59839}"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C94BD194-5C60-49FA-AD50-8FFA2AA59839}" type="slidenum">
              <a:rPr lang="vi-VN" smtClean="0"/>
              <a:pPr/>
              <a:t>15</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B9AD9FE-D1A8-47E5-93CC-DE685DC0945C}" type="datetimeFigureOut">
              <a:rPr lang="en-US" smtClean="0"/>
              <a:pPr/>
              <a:t>2/28/2017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EC8B96A-39F0-439E-B007-D76029D9CDBA}"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B9AD9FE-D1A8-47E5-93CC-DE685DC0945C}" type="datetimeFigureOut">
              <a:rPr lang="en-US" smtClean="0"/>
              <a:pPr/>
              <a:t>2/28/2017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EC8B96A-39F0-439E-B007-D76029D9CDBA}"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B9AD9FE-D1A8-47E5-93CC-DE685DC0945C}" type="datetimeFigureOut">
              <a:rPr lang="en-US" smtClean="0"/>
              <a:pPr/>
              <a:t>2/28/2017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EC8B96A-39F0-439E-B007-D76029D9CDBA}"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B9AD9FE-D1A8-47E5-93CC-DE685DC0945C}" type="datetimeFigureOut">
              <a:rPr lang="en-US" smtClean="0"/>
              <a:pPr/>
              <a:t>2/28/2017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EC8B96A-39F0-439E-B007-D76029D9CDBA}"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9AD9FE-D1A8-47E5-93CC-DE685DC0945C}" type="datetimeFigureOut">
              <a:rPr lang="en-US" smtClean="0"/>
              <a:pPr/>
              <a:t>2/28/2017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EC8B96A-39F0-439E-B007-D76029D9CDBA}"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B9AD9FE-D1A8-47E5-93CC-DE685DC0945C}" type="datetimeFigureOut">
              <a:rPr lang="en-US" smtClean="0"/>
              <a:pPr/>
              <a:t>2/28/2017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EC8B96A-39F0-439E-B007-D76029D9CDBA}"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B9AD9FE-D1A8-47E5-93CC-DE685DC0945C}" type="datetimeFigureOut">
              <a:rPr lang="en-US" smtClean="0"/>
              <a:pPr/>
              <a:t>2/28/2017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EC8B96A-39F0-439E-B007-D76029D9CDBA}"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B9AD9FE-D1A8-47E5-93CC-DE685DC0945C}" type="datetimeFigureOut">
              <a:rPr lang="en-US" smtClean="0"/>
              <a:pPr/>
              <a:t>2/28/2017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EC8B96A-39F0-439E-B007-D76029D9CDBA}"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AD9FE-D1A8-47E5-93CC-DE685DC0945C}" type="datetimeFigureOut">
              <a:rPr lang="en-US" smtClean="0"/>
              <a:pPr/>
              <a:t>2/28/2017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EC8B96A-39F0-439E-B007-D76029D9CDBA}"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AD9FE-D1A8-47E5-93CC-DE685DC0945C}" type="datetimeFigureOut">
              <a:rPr lang="en-US" smtClean="0"/>
              <a:pPr/>
              <a:t>2/28/2017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EC8B96A-39F0-439E-B007-D76029D9CDBA}"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AD9FE-D1A8-47E5-93CC-DE685DC0945C}" type="datetimeFigureOut">
              <a:rPr lang="en-US" smtClean="0"/>
              <a:pPr/>
              <a:t>2/28/2017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EC8B96A-39F0-439E-B007-D76029D9CDBA}"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AD9FE-D1A8-47E5-93CC-DE685DC0945C}" type="datetimeFigureOut">
              <a:rPr lang="en-US" smtClean="0"/>
              <a:pPr/>
              <a:t>2/28/2017</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8B96A-39F0-439E-B007-D76029D9CDBA}"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D:\HOA%202015-2016\TO&#193;N%20TU&#7846;N%2031%20-%20TI&#7870;T%20148%20LUY&#7878;N%20T&#7852;P\RhythmOfTheRain-Hoatau_rs38.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D:\PICTURES\A___ẢNH\Trang trí POWERPOINT\Backgrounds\Colorful-Birthday-Balloons-Print-Master1.jpg"/>
          <p:cNvPicPr>
            <a:picLocks noChangeAspect="1" noChangeArrowheads="1"/>
          </p:cNvPicPr>
          <p:nvPr/>
        </p:nvPicPr>
        <p:blipFill>
          <a:blip r:embed="rId3" cstate="print"/>
          <a:srcRect/>
          <a:stretch>
            <a:fillRect/>
          </a:stretch>
        </p:blipFill>
        <p:spPr bwMode="auto">
          <a:xfrm>
            <a:off x="11113" y="0"/>
            <a:ext cx="9132887" cy="6858000"/>
          </a:xfrm>
          <a:prstGeom prst="rect">
            <a:avLst/>
          </a:prstGeom>
          <a:noFill/>
          <a:ln w="9525">
            <a:noFill/>
            <a:miter lim="800000"/>
            <a:headEnd/>
            <a:tailEnd/>
          </a:ln>
        </p:spPr>
      </p:pic>
      <p:sp>
        <p:nvSpPr>
          <p:cNvPr id="6" name="Rectangle 5"/>
          <p:cNvSpPr/>
          <p:nvPr/>
        </p:nvSpPr>
        <p:spPr>
          <a:xfrm>
            <a:off x="1842864" y="1553294"/>
            <a:ext cx="7160456" cy="923330"/>
          </a:xfrm>
          <a:prstGeom prst="rect">
            <a:avLst/>
          </a:prstGeom>
          <a:noFill/>
        </p:spPr>
        <p:txBody>
          <a:bodyPr>
            <a:spAutoFit/>
          </a:bodyPr>
          <a:lstStyle/>
          <a:p>
            <a:pPr algn="ctr">
              <a:defRPr/>
            </a:pPr>
            <a:r>
              <a:rPr lang="en-US" sz="5400" b="1" cap="all" dirty="0" err="1">
                <a:ln w="9000" cmpd="sng">
                  <a:solidFill>
                    <a:srgbClr val="006600"/>
                  </a:solidFill>
                  <a:prstDash val="solid"/>
                </a:ln>
                <a:solidFill>
                  <a:srgbClr val="006600"/>
                </a:solidFill>
                <a:effectLst>
                  <a:outerShdw blurRad="38100" dist="38100" dir="2700000" algn="tl">
                    <a:srgbClr val="000000">
                      <a:alpha val="43137"/>
                    </a:srgbClr>
                  </a:outerShdw>
                  <a:reflection blurRad="12700" stA="28000" endPos="45000" dist="1000" dir="5400000" sy="-100000" algn="bl" rotWithShape="0"/>
                </a:effectLst>
                <a:latin typeface="Arial" pitchFamily="34" charset="0"/>
                <a:cs typeface="Arial" pitchFamily="34" charset="0"/>
              </a:rPr>
              <a:t>Giáo</a:t>
            </a:r>
            <a:r>
              <a:rPr lang="en-US" sz="5400" b="1" cap="all" dirty="0">
                <a:ln w="9000" cmpd="sng">
                  <a:solidFill>
                    <a:srgbClr val="006600"/>
                  </a:solidFill>
                  <a:prstDash val="solid"/>
                </a:ln>
                <a:solidFill>
                  <a:srgbClr val="006600"/>
                </a:solidFill>
                <a:effectLst>
                  <a:outerShdw blurRad="38100" dist="38100" dir="2700000" algn="tl">
                    <a:srgbClr val="000000">
                      <a:alpha val="43137"/>
                    </a:srgbClr>
                  </a:outerShdw>
                  <a:reflection blurRad="12700" stA="28000" endPos="45000" dist="1000" dir="5400000" sy="-100000" algn="bl" rotWithShape="0"/>
                </a:effectLst>
                <a:latin typeface="Arial" pitchFamily="34" charset="0"/>
                <a:cs typeface="Arial" pitchFamily="34" charset="0"/>
              </a:rPr>
              <a:t> </a:t>
            </a:r>
            <a:r>
              <a:rPr lang="en-US" sz="5400" b="1" cap="all" dirty="0" err="1">
                <a:ln w="9000" cmpd="sng">
                  <a:solidFill>
                    <a:srgbClr val="006600"/>
                  </a:solidFill>
                  <a:prstDash val="solid"/>
                </a:ln>
                <a:solidFill>
                  <a:srgbClr val="006600"/>
                </a:solidFill>
                <a:effectLst>
                  <a:outerShdw blurRad="38100" dist="38100" dir="2700000" algn="tl">
                    <a:srgbClr val="000000">
                      <a:alpha val="43137"/>
                    </a:srgbClr>
                  </a:outerShdw>
                  <a:reflection blurRad="12700" stA="28000" endPos="45000" dist="1000" dir="5400000" sy="-100000" algn="bl" rotWithShape="0"/>
                </a:effectLst>
                <a:latin typeface="Arial" pitchFamily="34" charset="0"/>
                <a:cs typeface="Arial" pitchFamily="34" charset="0"/>
              </a:rPr>
              <a:t>án</a:t>
            </a:r>
            <a:r>
              <a:rPr lang="en-US" sz="5400" b="1" cap="all" dirty="0">
                <a:ln w="9000" cmpd="sng">
                  <a:solidFill>
                    <a:srgbClr val="006600"/>
                  </a:solidFill>
                  <a:prstDash val="solid"/>
                </a:ln>
                <a:solidFill>
                  <a:srgbClr val="006600"/>
                </a:solidFill>
                <a:effectLst>
                  <a:outerShdw blurRad="38100" dist="38100" dir="2700000" algn="tl">
                    <a:srgbClr val="000000">
                      <a:alpha val="43137"/>
                    </a:srgbClr>
                  </a:outerShdw>
                  <a:reflection blurRad="12700" stA="28000" endPos="45000" dist="1000" dir="5400000" sy="-100000" algn="bl" rotWithShape="0"/>
                </a:effectLst>
                <a:latin typeface="Arial" pitchFamily="34" charset="0"/>
                <a:cs typeface="Arial" pitchFamily="34" charset="0"/>
              </a:rPr>
              <a:t> </a:t>
            </a:r>
            <a:r>
              <a:rPr lang="en-US" sz="5400" b="1" cap="all" dirty="0" err="1" smtClean="0">
                <a:ln w="9000" cmpd="sng">
                  <a:solidFill>
                    <a:srgbClr val="006600"/>
                  </a:solidFill>
                  <a:prstDash val="solid"/>
                </a:ln>
                <a:solidFill>
                  <a:srgbClr val="006600"/>
                </a:solidFill>
                <a:effectLst>
                  <a:outerShdw blurRad="38100" dist="38100" dir="2700000" algn="tl">
                    <a:srgbClr val="000000">
                      <a:alpha val="43137"/>
                    </a:srgbClr>
                  </a:outerShdw>
                  <a:reflection blurRad="12700" stA="28000" endPos="45000" dist="1000" dir="5400000" sy="-100000" algn="bl" rotWithShape="0"/>
                </a:effectLst>
                <a:latin typeface="Arial" pitchFamily="34" charset="0"/>
                <a:cs typeface="Arial" pitchFamily="34" charset="0"/>
              </a:rPr>
              <a:t>điỆn</a:t>
            </a:r>
            <a:r>
              <a:rPr lang="en-US" sz="5400" b="1" cap="all" dirty="0" smtClean="0">
                <a:ln w="9000" cmpd="sng">
                  <a:solidFill>
                    <a:srgbClr val="006600"/>
                  </a:solidFill>
                  <a:prstDash val="solid"/>
                </a:ln>
                <a:solidFill>
                  <a:srgbClr val="006600"/>
                </a:solidFill>
                <a:effectLst>
                  <a:outerShdw blurRad="38100" dist="38100" dir="2700000" algn="tl">
                    <a:srgbClr val="000000">
                      <a:alpha val="43137"/>
                    </a:srgbClr>
                  </a:outerShdw>
                  <a:reflection blurRad="12700" stA="28000" endPos="45000" dist="1000" dir="5400000" sy="-100000" algn="bl" rotWithShape="0"/>
                </a:effectLst>
                <a:latin typeface="Arial" pitchFamily="34" charset="0"/>
                <a:cs typeface="Arial" pitchFamily="34" charset="0"/>
              </a:rPr>
              <a:t> </a:t>
            </a:r>
            <a:r>
              <a:rPr lang="en-US" sz="5400" b="1" cap="all" dirty="0" err="1">
                <a:ln w="9000" cmpd="sng">
                  <a:solidFill>
                    <a:srgbClr val="006600"/>
                  </a:solidFill>
                  <a:prstDash val="solid"/>
                </a:ln>
                <a:solidFill>
                  <a:srgbClr val="006600"/>
                </a:solidFill>
                <a:effectLst>
                  <a:outerShdw blurRad="38100" dist="38100" dir="2700000" algn="tl">
                    <a:srgbClr val="000000">
                      <a:alpha val="43137"/>
                    </a:srgbClr>
                  </a:outerShdw>
                  <a:reflection blurRad="12700" stA="28000" endPos="45000" dist="1000" dir="5400000" sy="-100000" algn="bl" rotWithShape="0"/>
                </a:effectLst>
                <a:latin typeface="Arial" pitchFamily="34" charset="0"/>
                <a:cs typeface="Arial" pitchFamily="34" charset="0"/>
              </a:rPr>
              <a:t>tử</a:t>
            </a:r>
            <a:endParaRPr lang="en-US" sz="5400" b="1" cap="all" dirty="0">
              <a:ln w="9000" cmpd="sng">
                <a:solidFill>
                  <a:srgbClr val="006600"/>
                </a:solidFill>
                <a:prstDash val="solid"/>
              </a:ln>
              <a:solidFill>
                <a:srgbClr val="006600"/>
              </a:solidFill>
              <a:effectLst>
                <a:outerShdw blurRad="38100" dist="38100" dir="2700000" algn="tl">
                  <a:srgbClr val="000000">
                    <a:alpha val="43137"/>
                  </a:srgbClr>
                </a:outerShdw>
                <a:reflection blurRad="12700" stA="28000" endPos="45000" dist="1000" dir="5400000" sy="-100000" algn="bl" rotWithShape="0"/>
              </a:effectLst>
              <a:latin typeface="Arial" pitchFamily="34" charset="0"/>
              <a:cs typeface="Arial" pitchFamily="34" charset="0"/>
            </a:endParaRPr>
          </a:p>
        </p:txBody>
      </p:sp>
      <p:sp>
        <p:nvSpPr>
          <p:cNvPr id="7" name="Rectangle 6"/>
          <p:cNvSpPr/>
          <p:nvPr/>
        </p:nvSpPr>
        <p:spPr>
          <a:xfrm>
            <a:off x="2532394" y="10672"/>
            <a:ext cx="5803961"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TRƯỜNG TIỂU HỌC ÁI MỘ A</a:t>
            </a:r>
          </a:p>
        </p:txBody>
      </p:sp>
      <p:sp>
        <p:nvSpPr>
          <p:cNvPr id="14341" name="TextBox 8"/>
          <p:cNvSpPr txBox="1">
            <a:spLocks noChangeArrowheads="1"/>
          </p:cNvSpPr>
          <p:nvPr/>
        </p:nvSpPr>
        <p:spPr bwMode="auto">
          <a:xfrm>
            <a:off x="2474913" y="3216275"/>
            <a:ext cx="6353175" cy="2400657"/>
          </a:xfrm>
          <a:prstGeom prst="rect">
            <a:avLst/>
          </a:prstGeom>
          <a:noFill/>
          <a:ln w="9525">
            <a:noFill/>
            <a:miter lim="800000"/>
            <a:headEnd/>
            <a:tailEnd/>
          </a:ln>
        </p:spPr>
        <p:txBody>
          <a:bodyPr>
            <a:spAutoFit/>
          </a:bodyPr>
          <a:lstStyle/>
          <a:p>
            <a:r>
              <a:rPr lang="en-US" sz="3200" dirty="0" err="1">
                <a:solidFill>
                  <a:srgbClr val="000000"/>
                </a:solidFill>
              </a:rPr>
              <a:t>Môn</a:t>
            </a:r>
            <a:r>
              <a:rPr lang="en-US" sz="3200" dirty="0">
                <a:solidFill>
                  <a:srgbClr val="000000"/>
                </a:solidFill>
              </a:rPr>
              <a:t>: </a:t>
            </a:r>
            <a:r>
              <a:rPr lang="en-US" sz="3200" dirty="0" err="1">
                <a:solidFill>
                  <a:srgbClr val="000000"/>
                </a:solidFill>
              </a:rPr>
              <a:t>Thủ</a:t>
            </a:r>
            <a:r>
              <a:rPr lang="en-US" sz="3200" dirty="0">
                <a:solidFill>
                  <a:srgbClr val="000000"/>
                </a:solidFill>
              </a:rPr>
              <a:t> </a:t>
            </a:r>
            <a:r>
              <a:rPr lang="en-US" sz="3200" dirty="0" err="1">
                <a:solidFill>
                  <a:srgbClr val="000000"/>
                </a:solidFill>
              </a:rPr>
              <a:t>công</a:t>
            </a:r>
            <a:r>
              <a:rPr lang="en-US" sz="3200" dirty="0">
                <a:solidFill>
                  <a:srgbClr val="000000"/>
                </a:solidFill>
              </a:rPr>
              <a:t> – </a:t>
            </a:r>
            <a:r>
              <a:rPr lang="en-US" sz="3200" dirty="0" err="1">
                <a:solidFill>
                  <a:srgbClr val="000000"/>
                </a:solidFill>
              </a:rPr>
              <a:t>Lớp</a:t>
            </a:r>
            <a:r>
              <a:rPr lang="en-US" sz="3200" dirty="0">
                <a:solidFill>
                  <a:srgbClr val="000000"/>
                </a:solidFill>
              </a:rPr>
              <a:t> 2</a:t>
            </a:r>
          </a:p>
          <a:p>
            <a:r>
              <a:rPr lang="en-US" sz="3200" dirty="0" err="1">
                <a:solidFill>
                  <a:srgbClr val="000000"/>
                </a:solidFill>
              </a:rPr>
              <a:t>Tuần</a:t>
            </a:r>
            <a:r>
              <a:rPr lang="en-US" sz="3200" dirty="0">
                <a:solidFill>
                  <a:srgbClr val="000000"/>
                </a:solidFill>
              </a:rPr>
              <a:t>: </a:t>
            </a:r>
            <a:r>
              <a:rPr lang="en-US" sz="3200" dirty="0" smtClean="0">
                <a:solidFill>
                  <a:srgbClr val="000000"/>
                </a:solidFill>
              </a:rPr>
              <a:t>31</a:t>
            </a:r>
            <a:endParaRPr lang="en-US" sz="3200" dirty="0">
              <a:solidFill>
                <a:srgbClr val="000000"/>
              </a:solidFill>
            </a:endParaRPr>
          </a:p>
          <a:p>
            <a:endParaRPr lang="en-US" sz="3200" dirty="0"/>
          </a:p>
          <a:p>
            <a:pPr algn="ctr"/>
            <a:r>
              <a:rPr lang="en-US" sz="5400" b="1" dirty="0" err="1">
                <a:solidFill>
                  <a:srgbClr val="FF0000"/>
                </a:solidFill>
                <a:effectLst>
                  <a:outerShdw blurRad="38100" dist="38100" dir="2700000" algn="tl">
                    <a:srgbClr val="000000">
                      <a:alpha val="43137"/>
                    </a:srgbClr>
                  </a:outerShdw>
                </a:effectLst>
                <a:cs typeface="Times New Roman" pitchFamily="18" charset="0"/>
              </a:rPr>
              <a:t>Làm</a:t>
            </a:r>
            <a:r>
              <a:rPr lang="en-US" sz="5400" b="1" dirty="0">
                <a:solidFill>
                  <a:srgbClr val="FF0000"/>
                </a:solidFill>
                <a:effectLst>
                  <a:outerShdw blurRad="38100" dist="38100" dir="2700000" algn="tl">
                    <a:srgbClr val="000000">
                      <a:alpha val="43137"/>
                    </a:srgbClr>
                  </a:outerShdw>
                </a:effectLst>
                <a:cs typeface="Times New Roman" pitchFamily="18" charset="0"/>
              </a:rPr>
              <a:t> </a:t>
            </a:r>
            <a:r>
              <a:rPr lang="en-US" sz="5400" b="1" dirty="0" smtClean="0">
                <a:solidFill>
                  <a:srgbClr val="FF0000"/>
                </a:solidFill>
                <a:effectLst>
                  <a:outerShdw blurRad="38100" dist="38100" dir="2700000" algn="tl">
                    <a:srgbClr val="000000">
                      <a:alpha val="43137"/>
                    </a:srgbClr>
                  </a:outerShdw>
                </a:effectLst>
                <a:cs typeface="Times New Roman" pitchFamily="18" charset="0"/>
              </a:rPr>
              <a:t>con </a:t>
            </a:r>
            <a:r>
              <a:rPr lang="en-US" sz="5400" b="1" dirty="0" err="1" smtClean="0">
                <a:solidFill>
                  <a:srgbClr val="FF0000"/>
                </a:solidFill>
                <a:effectLst>
                  <a:outerShdw blurRad="38100" dist="38100" dir="2700000" algn="tl">
                    <a:srgbClr val="000000">
                      <a:alpha val="43137"/>
                    </a:srgbClr>
                  </a:outerShdw>
                </a:effectLst>
                <a:cs typeface="Times New Roman" pitchFamily="18" charset="0"/>
              </a:rPr>
              <a:t>bướm</a:t>
            </a:r>
            <a:endParaRPr lang="en-US" sz="5400" b="1" dirty="0">
              <a:solidFill>
                <a:srgbClr val="FF0000"/>
              </a:solidFill>
              <a:effectLst>
                <a:outerShdw blurRad="38100" dist="38100" dir="2700000" algn="tl">
                  <a:srgbClr val="000000">
                    <a:alpha val="43137"/>
                  </a:srgbClr>
                </a:outerShdw>
              </a:effectLst>
              <a:cs typeface="Times New Roman" pitchFamily="18" charset="0"/>
            </a:endParaRPr>
          </a:p>
        </p:txBody>
      </p:sp>
      <p:pic>
        <p:nvPicPr>
          <p:cNvPr id="8" name="RhythmOfTheRain-Hoatau_rs38.mp3">
            <a:hlinkClick r:id="" action="ppaction://media"/>
          </p:cNvPr>
          <p:cNvPicPr>
            <a:picLocks noRot="1" noChangeAspect="1"/>
          </p:cNvPicPr>
          <p:nvPr>
            <a:audioFile r:link="rId1"/>
          </p:nvPr>
        </p:nvPicPr>
        <p:blipFill>
          <a:blip r:embed="rId4" cstate="print"/>
          <a:srcRect/>
          <a:stretch>
            <a:fillRect/>
          </a:stretch>
        </p:blipFill>
        <p:spPr bwMode="auto">
          <a:xfrm>
            <a:off x="493713" y="4143375"/>
            <a:ext cx="304800" cy="3048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57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0" y="0"/>
            <a:ext cx="9144000" cy="6858000"/>
          </a:xfrm>
          <a:prstGeom prst="round2Diag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00FF"/>
                </a:solidFill>
              </a:rPr>
              <a:t> </a:t>
            </a:r>
            <a:endParaRPr lang="vi-VN" sz="2800" b="1" dirty="0" smtClean="0">
              <a:solidFill>
                <a:srgbClr val="0000FF"/>
              </a:solidFill>
              <a:latin typeface="Times New Roman" pitchFamily="18" charset="0"/>
              <a:cs typeface="Times New Roman" pitchFamily="18" charset="0"/>
            </a:endParaRPr>
          </a:p>
        </p:txBody>
      </p:sp>
      <p:sp>
        <p:nvSpPr>
          <p:cNvPr id="14" name="TextBox 13"/>
          <p:cNvSpPr txBox="1"/>
          <p:nvPr/>
        </p:nvSpPr>
        <p:spPr>
          <a:xfrm>
            <a:off x="571472" y="285728"/>
            <a:ext cx="7960968" cy="2246769"/>
          </a:xfrm>
          <a:prstGeom prst="rect">
            <a:avLst/>
          </a:prstGeom>
          <a:noFill/>
        </p:spPr>
        <p:txBody>
          <a:bodyPr wrap="square" rtlCol="0">
            <a:spAutoFit/>
          </a:bodyPr>
          <a:lstStyle/>
          <a:p>
            <a:pPr algn="just"/>
            <a:r>
              <a:rPr lang="vi-VN" sz="2800" b="1" dirty="0" smtClean="0">
                <a:solidFill>
                  <a:srgbClr val="002060"/>
                </a:solidFill>
                <a:latin typeface="Times New Roman" pitchFamily="18" charset="0"/>
                <a:cs typeface="Times New Roman" pitchFamily="18" charset="0"/>
              </a:rPr>
              <a:t>Mở hình 5 cho đến khi trở lại tờ giấy hình vuông ban đầu. Gấp các nếp gấp cách đều theo các đường dấu gấp cho đến hết tờ giấy, sau đó gấp đôi lại để lấy dấu giữa (H.6), ta được đôi cánh bướm thứ nhất</a:t>
            </a:r>
            <a:r>
              <a:rPr lang="vi-VN" sz="2800" dirty="0" smtClean="0">
                <a:solidFill>
                  <a:srgbClr val="002060"/>
                </a:solidFill>
                <a:latin typeface="Times New Roman" pitchFamily="18" charset="0"/>
                <a:cs typeface="Times New Roman" pitchFamily="18" charset="0"/>
              </a:rPr>
              <a:t>.</a:t>
            </a:r>
            <a:endParaRPr lang="vi-VN" sz="2800" dirty="0">
              <a:solidFill>
                <a:srgbClr val="002060"/>
              </a:solidFill>
              <a:latin typeface="Times New Roman" pitchFamily="18" charset="0"/>
              <a:cs typeface="Times New Roman" pitchFamily="18" charset="0"/>
            </a:endParaRPr>
          </a:p>
        </p:txBody>
      </p:sp>
      <p:pic>
        <p:nvPicPr>
          <p:cNvPr id="15" name="Picture 4"/>
          <p:cNvPicPr>
            <a:picLocks noChangeAspect="1" noChangeArrowheads="1"/>
          </p:cNvPicPr>
          <p:nvPr/>
        </p:nvPicPr>
        <p:blipFill>
          <a:blip r:embed="rId3" cstate="print"/>
          <a:srcRect/>
          <a:stretch>
            <a:fillRect/>
          </a:stretch>
        </p:blipFill>
        <p:spPr bwMode="auto">
          <a:xfrm>
            <a:off x="428596" y="2571744"/>
            <a:ext cx="4114800" cy="3505200"/>
          </a:xfrm>
          <a:prstGeom prst="rect">
            <a:avLst/>
          </a:prstGeom>
          <a:noFill/>
          <a:ln w="9525">
            <a:noFill/>
            <a:miter lim="800000"/>
            <a:headEnd/>
            <a:tailEnd/>
          </a:ln>
        </p:spPr>
      </p:pic>
      <p:sp>
        <p:nvSpPr>
          <p:cNvPr id="16" name="Line 6"/>
          <p:cNvSpPr>
            <a:spLocks noChangeShapeType="1"/>
          </p:cNvSpPr>
          <p:nvPr/>
        </p:nvSpPr>
        <p:spPr bwMode="auto">
          <a:xfrm>
            <a:off x="4572000" y="4214818"/>
            <a:ext cx="838200" cy="0"/>
          </a:xfrm>
          <a:prstGeom prst="line">
            <a:avLst/>
          </a:prstGeom>
          <a:noFill/>
          <a:ln w="76200">
            <a:solidFill>
              <a:srgbClr val="FF0000"/>
            </a:solidFill>
            <a:round/>
            <a:headEnd/>
            <a:tailEnd type="triangle" w="med" len="med"/>
          </a:ln>
        </p:spPr>
        <p:txBody>
          <a:bodyPr/>
          <a:lstStyle/>
          <a:p>
            <a:endParaRPr lang="vi-VN"/>
          </a:p>
        </p:txBody>
      </p:sp>
      <p:sp>
        <p:nvSpPr>
          <p:cNvPr id="17" name="Text Box 9"/>
          <p:cNvSpPr txBox="1">
            <a:spLocks noChangeArrowheads="1"/>
          </p:cNvSpPr>
          <p:nvPr/>
        </p:nvSpPr>
        <p:spPr bwMode="auto">
          <a:xfrm>
            <a:off x="1357290" y="6072206"/>
            <a:ext cx="2514600" cy="579437"/>
          </a:xfrm>
          <a:prstGeom prst="rect">
            <a:avLst/>
          </a:prstGeom>
          <a:noFill/>
          <a:ln w="9525">
            <a:noFill/>
            <a:miter lim="800000"/>
            <a:headEnd/>
            <a:tailEnd/>
          </a:ln>
        </p:spPr>
        <p:txBody>
          <a:bodyPr>
            <a:spAutoFit/>
          </a:bodyPr>
          <a:lstStyle/>
          <a:p>
            <a:pPr>
              <a:spcBef>
                <a:spcPct val="50000"/>
              </a:spcBef>
            </a:pPr>
            <a:r>
              <a:rPr lang="en-US" sz="3200" b="1" dirty="0" err="1">
                <a:solidFill>
                  <a:srgbClr val="FFC000"/>
                </a:solidFill>
              </a:rPr>
              <a:t>Hình</a:t>
            </a:r>
            <a:r>
              <a:rPr lang="en-US" sz="3200" b="1" dirty="0">
                <a:solidFill>
                  <a:srgbClr val="FFC000"/>
                </a:solidFill>
              </a:rPr>
              <a:t> 5</a:t>
            </a:r>
          </a:p>
        </p:txBody>
      </p:sp>
      <p:pic>
        <p:nvPicPr>
          <p:cNvPr id="18" name="Picture 7"/>
          <p:cNvPicPr>
            <a:picLocks noChangeAspect="1" noChangeArrowheads="1"/>
          </p:cNvPicPr>
          <p:nvPr/>
        </p:nvPicPr>
        <p:blipFill>
          <a:blip r:embed="rId4" cstate="print"/>
          <a:srcRect/>
          <a:stretch>
            <a:fillRect/>
          </a:stretch>
        </p:blipFill>
        <p:spPr bwMode="auto">
          <a:xfrm>
            <a:off x="5429256" y="2643182"/>
            <a:ext cx="3248052" cy="3357586"/>
          </a:xfrm>
          <a:prstGeom prst="rect">
            <a:avLst/>
          </a:prstGeom>
          <a:noFill/>
          <a:ln w="9525">
            <a:noFill/>
            <a:miter lim="800000"/>
            <a:headEnd/>
            <a:tailEnd/>
          </a:ln>
        </p:spPr>
      </p:pic>
      <p:sp>
        <p:nvSpPr>
          <p:cNvPr id="19" name="Text Box 9"/>
          <p:cNvSpPr txBox="1">
            <a:spLocks noChangeArrowheads="1"/>
          </p:cNvSpPr>
          <p:nvPr/>
        </p:nvSpPr>
        <p:spPr bwMode="auto">
          <a:xfrm>
            <a:off x="5929322" y="6072206"/>
            <a:ext cx="2514600" cy="579437"/>
          </a:xfrm>
          <a:prstGeom prst="rect">
            <a:avLst/>
          </a:prstGeom>
          <a:noFill/>
          <a:ln w="9525">
            <a:noFill/>
            <a:miter lim="800000"/>
            <a:headEnd/>
            <a:tailEnd/>
          </a:ln>
        </p:spPr>
        <p:txBody>
          <a:bodyPr>
            <a:spAutoFit/>
          </a:bodyPr>
          <a:lstStyle/>
          <a:p>
            <a:pPr>
              <a:spcBef>
                <a:spcPct val="50000"/>
              </a:spcBef>
            </a:pPr>
            <a:r>
              <a:rPr lang="en-US" sz="3200" b="1" dirty="0" err="1">
                <a:solidFill>
                  <a:srgbClr val="FFC000"/>
                </a:solidFill>
              </a:rPr>
              <a:t>Hình</a:t>
            </a:r>
            <a:r>
              <a:rPr lang="en-US" sz="3200" b="1" dirty="0">
                <a:solidFill>
                  <a:srgbClr val="FFC000"/>
                </a:solidFill>
              </a:rPr>
              <a:t> </a:t>
            </a:r>
            <a:r>
              <a:rPr lang="vi-VN" sz="3200" b="1" dirty="0" smtClean="0">
                <a:solidFill>
                  <a:srgbClr val="FFC000"/>
                </a:solidFill>
              </a:rPr>
              <a:t>6</a:t>
            </a:r>
            <a:endParaRPr lang="en-US" sz="3200" b="1" dirty="0">
              <a:solidFill>
                <a:srgbClr val="FFC0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7"/>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6"/>
                                        </p:tgtEl>
                                      </p:cBhvr>
                                    </p:animEffect>
                                  </p:childTnLst>
                                </p:cTn>
                              </p:par>
                              <p:par>
                                <p:cTn id="35" presetID="25"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0" dur="1000" fill="hold"/>
                                        <p:tgtEl>
                                          <p:spTgt spid="1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8"/>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 calcmode="lin" valueType="num">
                                      <p:cBhvr>
                                        <p:cTn id="47" dur="500" decel="50000" fill="hold">
                                          <p:stCondLst>
                                            <p:cond delay="0"/>
                                          </p:stCondLst>
                                        </p:cTn>
                                        <p:tgtEl>
                                          <p:spTgt spid="19">
                                            <p:txEl>
                                              <p:pRg st="0" end="0"/>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9">
                                            <p:txEl>
                                              <p:pRg st="0" end="0"/>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9">
                                            <p:txEl>
                                              <p:pRg st="0" end="0"/>
                                            </p:txEl>
                                          </p:spTgt>
                                        </p:tgtEl>
                                        <p:attrNameLst>
                                          <p:attrName>ppt_w</p:attrName>
                                        </p:attrNameLst>
                                      </p:cBhvr>
                                      <p:tavLst>
                                        <p:tav tm="0">
                                          <p:val>
                                            <p:strVal val="#ppt_w*.05"/>
                                          </p:val>
                                        </p:tav>
                                        <p:tav tm="100000">
                                          <p:val>
                                            <p:strVal val="#ppt_w"/>
                                          </p:val>
                                        </p:tav>
                                      </p:tavLst>
                                    </p:anim>
                                    <p:anim calcmode="lin" valueType="num">
                                      <p:cBhvr>
                                        <p:cTn id="50" dur="1000" fill="hold"/>
                                        <p:tgtEl>
                                          <p:spTgt spid="19">
                                            <p:txEl>
                                              <p:pRg st="0" end="0"/>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9">
                                            <p:txEl>
                                              <p:pRg st="0" end="0"/>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9">
                                            <p:txEl>
                                              <p:pRg st="0" end="0"/>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9">
                                            <p:txEl>
                                              <p:pRg st="0" end="0"/>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1000" fill="hold"/>
                                        <p:tgtEl>
                                          <p:spTgt spid="14"/>
                                        </p:tgtEl>
                                        <p:attrNameLst>
                                          <p:attrName>ppt_x</p:attrName>
                                        </p:attrNameLst>
                                      </p:cBhvr>
                                      <p:tavLst>
                                        <p:tav tm="0">
                                          <p:val>
                                            <p:strVal val="#ppt_x-.2"/>
                                          </p:val>
                                        </p:tav>
                                        <p:tav tm="100000">
                                          <p:val>
                                            <p:strVal val="#ppt_x"/>
                                          </p:val>
                                        </p:tav>
                                      </p:tavLst>
                                    </p:anim>
                                    <p:anim calcmode="lin" valueType="num">
                                      <p:cBhvr>
                                        <p:cTn id="6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19"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228600"/>
            <a:ext cx="8229600" cy="58975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Gấp</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tờ</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giấ</a:t>
            </a:r>
            <a:r>
              <a:rPr kumimoji="0" lang="vi-VN"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y</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hình</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vuông</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cạnh</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10 ô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giống</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như</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đã</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gấp</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tờ</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giấy</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hình</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vuông</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cạnh</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14 ô,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ta</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được</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đôi</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cánh</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bướm</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err="1"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thứ</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 </a:t>
            </a: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hlinkClick r:id="rId2" action="ppaction://hlinksldjump" tooltip="CÁC BƯỚC THỰC HIỆN"/>
              </a:rPr>
              <a:t>2</a:t>
            </a:r>
            <a:r>
              <a:rPr lang="en-US" sz="2800" b="1" dirty="0" smtClean="0">
                <a:solidFill>
                  <a:srgbClr val="002060"/>
                </a:solidFill>
                <a:latin typeface="Times New Roman" pitchFamily="18" charset="0"/>
                <a:cs typeface="Times New Roman" pitchFamily="18" charset="0"/>
              </a:rPr>
              <a:t> </a:t>
            </a:r>
            <a:r>
              <a:rPr kumimoji="0" lang="vi-VN"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a:t>
            </a:r>
            <a:r>
              <a:rPr kumimoji="0" lang="vi-VN" sz="2800" b="1"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H.7</a:t>
            </a:r>
            <a:r>
              <a:rPr kumimoji="0" lang="vi-VN" sz="2800" b="1"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a:t>
            </a:r>
            <a:endParaRPr kumimoji="0" lang="en-US" sz="2800" b="1"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p:cNvPicPr>
            <a:picLocks noChangeAspect="1" noChangeArrowheads="1"/>
          </p:cNvPicPr>
          <p:nvPr/>
        </p:nvPicPr>
        <p:blipFill>
          <a:blip r:embed="rId3" cstate="print"/>
          <a:srcRect/>
          <a:stretch>
            <a:fillRect/>
          </a:stretch>
        </p:blipFill>
        <p:spPr bwMode="auto">
          <a:xfrm>
            <a:off x="1714480" y="1785926"/>
            <a:ext cx="5786478" cy="4267200"/>
          </a:xfrm>
          <a:prstGeom prst="rect">
            <a:avLst/>
          </a:prstGeom>
          <a:ln>
            <a:noFill/>
          </a:ln>
          <a:effectLst>
            <a:softEdge rad="112500"/>
          </a:effectLst>
        </p:spPr>
      </p:pic>
      <p:sp>
        <p:nvSpPr>
          <p:cNvPr id="6" name="Text Box 9"/>
          <p:cNvSpPr txBox="1">
            <a:spLocks noChangeArrowheads="1"/>
          </p:cNvSpPr>
          <p:nvPr/>
        </p:nvSpPr>
        <p:spPr bwMode="auto">
          <a:xfrm>
            <a:off x="3641576" y="6072206"/>
            <a:ext cx="2514600" cy="579437"/>
          </a:xfrm>
          <a:prstGeom prst="rect">
            <a:avLst/>
          </a:prstGeom>
          <a:noFill/>
          <a:ln w="9525">
            <a:noFill/>
            <a:miter lim="800000"/>
            <a:headEnd/>
            <a:tailEnd/>
          </a:ln>
        </p:spPr>
        <p:txBody>
          <a:bodyPr>
            <a:spAutoFit/>
          </a:bodyPr>
          <a:lstStyle/>
          <a:p>
            <a:pPr algn="ctr">
              <a:spcBef>
                <a:spcPct val="50000"/>
              </a:spcBef>
            </a:pPr>
            <a:r>
              <a:rPr lang="en-US" sz="3200" b="1" dirty="0" err="1">
                <a:solidFill>
                  <a:srgbClr val="FF0000"/>
                </a:solidFill>
              </a:rPr>
              <a:t>Hình</a:t>
            </a:r>
            <a:r>
              <a:rPr lang="en-US" sz="3200" b="1" dirty="0">
                <a:solidFill>
                  <a:srgbClr val="FF0000"/>
                </a:solidFill>
              </a:rPr>
              <a:t> </a:t>
            </a:r>
            <a:r>
              <a:rPr lang="vi-VN" sz="3200" b="1" dirty="0" smtClean="0">
                <a:solidFill>
                  <a:srgbClr val="FF0000"/>
                </a:solidFill>
              </a:rPr>
              <a:t>7</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32"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powerpoint-dep-nhat-20.jpg"/>
          <p:cNvPicPr>
            <a:picLocks noChangeAspect="1"/>
          </p:cNvPicPr>
          <p:nvPr/>
        </p:nvPicPr>
        <p:blipFill>
          <a:blip r:embed="rId2" cstate="print"/>
          <a:stretch>
            <a:fillRect/>
          </a:stretch>
        </p:blipFill>
        <p:spPr>
          <a:xfrm>
            <a:off x="0" y="0"/>
            <a:ext cx="9143999" cy="6858000"/>
          </a:xfrm>
          <a:prstGeom prst="rect">
            <a:avLst/>
          </a:prstGeom>
        </p:spPr>
      </p:pic>
      <p:sp>
        <p:nvSpPr>
          <p:cNvPr id="5" name="Rectangle 5"/>
          <p:cNvSpPr>
            <a:spLocks noChangeArrowheads="1"/>
          </p:cNvSpPr>
          <p:nvPr/>
        </p:nvSpPr>
        <p:spPr bwMode="auto">
          <a:xfrm>
            <a:off x="206375" y="0"/>
            <a:ext cx="6175088" cy="769441"/>
          </a:xfrm>
          <a:prstGeom prst="rect">
            <a:avLst/>
          </a:prstGeom>
          <a:noFill/>
          <a:ln w="9525">
            <a:noFill/>
            <a:miter lim="800000"/>
            <a:headEnd/>
            <a:tailEnd/>
          </a:ln>
        </p:spPr>
        <p:txBody>
          <a:bodyPr wrap="none">
            <a:spAutoFit/>
          </a:bodyPr>
          <a:lstStyle/>
          <a:p>
            <a:pPr marL="342900" indent="-342900" algn="ctr">
              <a:spcBef>
                <a:spcPct val="20000"/>
              </a:spcBef>
            </a:pPr>
            <a:r>
              <a:rPr lang="en-US" sz="4400" u="sng" dirty="0" smtClean="0">
                <a:solidFill>
                  <a:schemeClr val="accent2">
                    <a:lumMod val="75000"/>
                  </a:schemeClr>
                </a:solidFill>
                <a:latin typeface="Times New Roman" pitchFamily="18" charset="0"/>
                <a:cs typeface="Times New Roman" pitchFamily="18" charset="0"/>
              </a:rPr>
              <a:t>B</a:t>
            </a:r>
            <a:r>
              <a:rPr lang="vi-VN" sz="4400" u="sng" dirty="0" smtClean="0">
                <a:solidFill>
                  <a:schemeClr val="accent2">
                    <a:lumMod val="75000"/>
                  </a:schemeClr>
                </a:solidFill>
                <a:latin typeface="Times New Roman" pitchFamily="18" charset="0"/>
                <a:cs typeface="Times New Roman" pitchFamily="18" charset="0"/>
              </a:rPr>
              <a:t>ước 3</a:t>
            </a:r>
            <a:r>
              <a:rPr lang="en-US" sz="4400" u="sng" dirty="0" smtClean="0">
                <a:solidFill>
                  <a:schemeClr val="accent2">
                    <a:lumMod val="75000"/>
                  </a:schemeClr>
                </a:solidFill>
                <a:latin typeface="Times New Roman" pitchFamily="18" charset="0"/>
                <a:cs typeface="Times New Roman" pitchFamily="18" charset="0"/>
              </a:rPr>
              <a:t>: </a:t>
            </a:r>
            <a:r>
              <a:rPr lang="en-US" sz="4400" b="1" u="sng" dirty="0" err="1">
                <a:solidFill>
                  <a:schemeClr val="accent2">
                    <a:lumMod val="75000"/>
                  </a:schemeClr>
                </a:solidFill>
                <a:latin typeface="Times New Roman" pitchFamily="18" charset="0"/>
                <a:cs typeface="Times New Roman" pitchFamily="18" charset="0"/>
              </a:rPr>
              <a:t>Buộc</a:t>
            </a:r>
            <a:r>
              <a:rPr lang="en-US" sz="4400" b="1" u="sng" dirty="0">
                <a:solidFill>
                  <a:schemeClr val="accent2">
                    <a:lumMod val="75000"/>
                  </a:schemeClr>
                </a:solidFill>
                <a:latin typeface="Times New Roman" pitchFamily="18" charset="0"/>
                <a:cs typeface="Times New Roman" pitchFamily="18" charset="0"/>
              </a:rPr>
              <a:t> </a:t>
            </a:r>
            <a:r>
              <a:rPr lang="en-US" sz="4400" b="1" u="sng" dirty="0" err="1">
                <a:solidFill>
                  <a:schemeClr val="accent2">
                    <a:lumMod val="75000"/>
                  </a:schemeClr>
                </a:solidFill>
                <a:latin typeface="Times New Roman" pitchFamily="18" charset="0"/>
                <a:cs typeface="Times New Roman" pitchFamily="18" charset="0"/>
              </a:rPr>
              <a:t>thân</a:t>
            </a:r>
            <a:r>
              <a:rPr lang="en-US" sz="4400" b="1" u="sng" dirty="0">
                <a:solidFill>
                  <a:schemeClr val="accent2">
                    <a:lumMod val="75000"/>
                  </a:schemeClr>
                </a:solidFill>
                <a:latin typeface="Times New Roman" pitchFamily="18" charset="0"/>
                <a:cs typeface="Times New Roman" pitchFamily="18" charset="0"/>
              </a:rPr>
              <a:t> </a:t>
            </a:r>
            <a:r>
              <a:rPr lang="en-US" sz="4400" b="1" u="sng" dirty="0" err="1">
                <a:solidFill>
                  <a:schemeClr val="accent2">
                    <a:lumMod val="75000"/>
                  </a:schemeClr>
                </a:solidFill>
                <a:latin typeface="Times New Roman" pitchFamily="18" charset="0"/>
                <a:cs typeface="Times New Roman" pitchFamily="18" charset="0"/>
              </a:rPr>
              <a:t>bướm</a:t>
            </a:r>
            <a:endParaRPr lang="en-US" sz="4400" b="1" u="sng" dirty="0">
              <a:solidFill>
                <a:schemeClr val="accent2">
                  <a:lumMod val="75000"/>
                </a:schemeClr>
              </a:solidFill>
              <a:latin typeface="Times New Roman" pitchFamily="18" charset="0"/>
              <a:cs typeface="Times New Roman" pitchFamily="18" charset="0"/>
            </a:endParaRPr>
          </a:p>
        </p:txBody>
      </p:sp>
      <p:sp>
        <p:nvSpPr>
          <p:cNvPr id="6" name="Rectangle 6"/>
          <p:cNvSpPr>
            <a:spLocks noChangeArrowheads="1"/>
          </p:cNvSpPr>
          <p:nvPr/>
        </p:nvSpPr>
        <p:spPr bwMode="auto">
          <a:xfrm>
            <a:off x="214282" y="1033450"/>
            <a:ext cx="8229600" cy="2246769"/>
          </a:xfrm>
          <a:prstGeom prst="rect">
            <a:avLst/>
          </a:prstGeom>
          <a:noFill/>
          <a:ln w="9525">
            <a:noFill/>
            <a:miter lim="800000"/>
            <a:headEnd/>
            <a:tailEnd/>
          </a:ln>
        </p:spPr>
        <p:txBody>
          <a:bodyPr>
            <a:spAutoFit/>
          </a:bodyPr>
          <a:lstStyle/>
          <a:p>
            <a:r>
              <a:rPr lang="en-US" sz="2800" b="1" dirty="0">
                <a:solidFill>
                  <a:srgbClr val="000000"/>
                </a:solidFill>
                <a:latin typeface="Times New Roman" pitchFamily="18" charset="0"/>
                <a:cs typeface="Times New Roman" pitchFamily="18" charset="0"/>
              </a:rPr>
              <a:t>  </a:t>
            </a:r>
            <a:r>
              <a:rPr lang="en-US" sz="2800" b="1" dirty="0">
                <a:solidFill>
                  <a:schemeClr val="tx2">
                    <a:lumMod val="60000"/>
                    <a:lumOff val="40000"/>
                  </a:schemeClr>
                </a:solidFill>
                <a:latin typeface="Times New Roman" pitchFamily="18" charset="0"/>
                <a:cs typeface="Times New Roman" pitchFamily="18" charset="0"/>
              </a:rPr>
              <a:t> </a:t>
            </a:r>
            <a:r>
              <a:rPr lang="vi-VN" sz="2800" b="1" dirty="0" smtClean="0">
                <a:solidFill>
                  <a:schemeClr val="tx2">
                    <a:lumMod val="60000"/>
                    <a:lumOff val="40000"/>
                  </a:schemeClr>
                </a:solidFill>
                <a:latin typeface="Times New Roman" pitchFamily="18" charset="0"/>
                <a:cs typeface="Times New Roman" pitchFamily="18" charset="0"/>
              </a:rPr>
              <a:t>-</a:t>
            </a:r>
            <a:r>
              <a:rPr lang="en-US" sz="2800" b="1" dirty="0" err="1" smtClean="0">
                <a:solidFill>
                  <a:schemeClr val="tx2">
                    <a:lumMod val="60000"/>
                    <a:lumOff val="40000"/>
                  </a:schemeClr>
                </a:solidFill>
                <a:latin typeface="Times New Roman" pitchFamily="18" charset="0"/>
                <a:cs typeface="Times New Roman" pitchFamily="18" charset="0"/>
              </a:rPr>
              <a:t>Dùng</a:t>
            </a:r>
            <a:r>
              <a:rPr lang="en-US" sz="2800" b="1" dirty="0" smtClean="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chỉ</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buộc</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chặt</a:t>
            </a:r>
            <a:r>
              <a:rPr lang="en-US" sz="2800" b="1" dirty="0">
                <a:solidFill>
                  <a:schemeClr val="tx2">
                    <a:lumMod val="60000"/>
                    <a:lumOff val="40000"/>
                  </a:schemeClr>
                </a:solidFill>
                <a:latin typeface="Times New Roman" pitchFamily="18" charset="0"/>
                <a:cs typeface="Times New Roman" pitchFamily="18" charset="0"/>
              </a:rPr>
              <a:t> 2 </a:t>
            </a:r>
            <a:r>
              <a:rPr lang="en-US" sz="2800" b="1" dirty="0" err="1">
                <a:solidFill>
                  <a:schemeClr val="tx2">
                    <a:lumMod val="60000"/>
                    <a:lumOff val="40000"/>
                  </a:schemeClr>
                </a:solidFill>
                <a:latin typeface="Times New Roman" pitchFamily="18" charset="0"/>
                <a:cs typeface="Times New Roman" pitchFamily="18" charset="0"/>
              </a:rPr>
              <a:t>đôi</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cánh</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bướm</a:t>
            </a:r>
            <a:r>
              <a:rPr lang="en-US" sz="2800" b="1" dirty="0">
                <a:solidFill>
                  <a:schemeClr val="tx2">
                    <a:lumMod val="60000"/>
                    <a:lumOff val="40000"/>
                  </a:schemeClr>
                </a:solidFill>
                <a:latin typeface="Times New Roman" pitchFamily="18" charset="0"/>
                <a:cs typeface="Times New Roman" pitchFamily="18" charset="0"/>
              </a:rPr>
              <a:t> ở </a:t>
            </a:r>
            <a:r>
              <a:rPr lang="en-US" sz="2800" b="1" dirty="0" err="1">
                <a:solidFill>
                  <a:schemeClr val="tx2">
                    <a:lumMod val="60000"/>
                    <a:lumOff val="40000"/>
                  </a:schemeClr>
                </a:solidFill>
                <a:latin typeface="Times New Roman" pitchFamily="18" charset="0"/>
                <a:cs typeface="Times New Roman" pitchFamily="18" charset="0"/>
              </a:rPr>
              <a:t>nếp</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gấp</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dấu</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giữa</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sao</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cho</a:t>
            </a:r>
            <a:r>
              <a:rPr lang="en-US" sz="2800" b="1" dirty="0">
                <a:solidFill>
                  <a:schemeClr val="tx2">
                    <a:lumMod val="60000"/>
                    <a:lumOff val="40000"/>
                  </a:schemeClr>
                </a:solidFill>
                <a:latin typeface="Times New Roman" pitchFamily="18" charset="0"/>
                <a:cs typeface="Times New Roman" pitchFamily="18" charset="0"/>
              </a:rPr>
              <a:t> 2 </a:t>
            </a:r>
            <a:r>
              <a:rPr lang="en-US" sz="2800" b="1" dirty="0" err="1">
                <a:solidFill>
                  <a:schemeClr val="tx2">
                    <a:lumMod val="60000"/>
                    <a:lumOff val="40000"/>
                  </a:schemeClr>
                </a:solidFill>
                <a:latin typeface="Times New Roman" pitchFamily="18" charset="0"/>
                <a:cs typeface="Times New Roman" pitchFamily="18" charset="0"/>
              </a:rPr>
              <a:t>cánh</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bướm</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mở</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theo</a:t>
            </a:r>
            <a:r>
              <a:rPr lang="en-US" sz="2800" b="1" dirty="0">
                <a:solidFill>
                  <a:schemeClr val="tx2">
                    <a:lumMod val="60000"/>
                    <a:lumOff val="40000"/>
                  </a:schemeClr>
                </a:solidFill>
                <a:latin typeface="Times New Roman" pitchFamily="18" charset="0"/>
                <a:cs typeface="Times New Roman" pitchFamily="18" charset="0"/>
              </a:rPr>
              <a:t> 2 </a:t>
            </a:r>
            <a:r>
              <a:rPr lang="en-US" sz="2800" b="1" dirty="0" err="1">
                <a:solidFill>
                  <a:schemeClr val="tx2">
                    <a:lumMod val="60000"/>
                    <a:lumOff val="40000"/>
                  </a:schemeClr>
                </a:solidFill>
                <a:latin typeface="Times New Roman" pitchFamily="18" charset="0"/>
                <a:cs typeface="Times New Roman" pitchFamily="18" charset="0"/>
              </a:rPr>
              <a:t>hướng</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ngược</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a:solidFill>
                  <a:schemeClr val="tx2">
                    <a:lumMod val="60000"/>
                    <a:lumOff val="40000"/>
                  </a:schemeClr>
                </a:solidFill>
                <a:latin typeface="Times New Roman" pitchFamily="18" charset="0"/>
                <a:cs typeface="Times New Roman" pitchFamily="18" charset="0"/>
              </a:rPr>
              <a:t>chiều</a:t>
            </a:r>
            <a:r>
              <a:rPr lang="en-US" sz="2800" b="1" dirty="0">
                <a:solidFill>
                  <a:schemeClr val="tx2">
                    <a:lumMod val="60000"/>
                    <a:lumOff val="40000"/>
                  </a:schemeClr>
                </a:solidFill>
                <a:latin typeface="Times New Roman" pitchFamily="18" charset="0"/>
                <a:cs typeface="Times New Roman" pitchFamily="18" charset="0"/>
              </a:rPr>
              <a:t> </a:t>
            </a:r>
            <a:r>
              <a:rPr lang="en-US" sz="2800" b="1" dirty="0" err="1" smtClean="0">
                <a:solidFill>
                  <a:schemeClr val="tx2">
                    <a:lumMod val="60000"/>
                    <a:lumOff val="40000"/>
                  </a:schemeClr>
                </a:solidFill>
                <a:latin typeface="Times New Roman" pitchFamily="18" charset="0"/>
                <a:cs typeface="Times New Roman" pitchFamily="18" charset="0"/>
              </a:rPr>
              <a:t>nhau</a:t>
            </a:r>
            <a:r>
              <a:rPr lang="vi-VN" sz="2800" b="1" dirty="0" smtClean="0">
                <a:solidFill>
                  <a:schemeClr val="tx2">
                    <a:lumMod val="60000"/>
                    <a:lumOff val="40000"/>
                  </a:schemeClr>
                </a:solidFill>
                <a:latin typeface="Times New Roman" pitchFamily="18" charset="0"/>
                <a:cs typeface="Times New Roman" pitchFamily="18" charset="0"/>
              </a:rPr>
              <a:t>.</a:t>
            </a:r>
            <a:r>
              <a:rPr lang="en-US" sz="2800" b="1" dirty="0" smtClean="0">
                <a:solidFill>
                  <a:schemeClr val="tx2">
                    <a:lumMod val="60000"/>
                    <a:lumOff val="40000"/>
                  </a:schemeClr>
                </a:solidFill>
                <a:latin typeface="Times New Roman" pitchFamily="18" charset="0"/>
                <a:cs typeface="Times New Roman" pitchFamily="18" charset="0"/>
              </a:rPr>
              <a:t> </a:t>
            </a:r>
            <a:endParaRPr lang="en-US" sz="2800" b="1" dirty="0">
              <a:solidFill>
                <a:schemeClr val="tx2">
                  <a:lumMod val="60000"/>
                  <a:lumOff val="40000"/>
                </a:schemeClr>
              </a:solidFill>
              <a:latin typeface="Times New Roman" pitchFamily="18" charset="0"/>
              <a:cs typeface="Times New Roman" pitchFamily="18" charset="0"/>
            </a:endParaRPr>
          </a:p>
          <a:p>
            <a:r>
              <a:rPr lang="en-US" sz="2800" b="1" dirty="0">
                <a:solidFill>
                  <a:srgbClr val="FF0000"/>
                </a:solidFill>
                <a:latin typeface="Times New Roman" pitchFamily="18" charset="0"/>
                <a:cs typeface="Times New Roman" pitchFamily="18" charset="0"/>
              </a:rPr>
              <a:t>(CHÚ Ý: </a:t>
            </a:r>
            <a:r>
              <a:rPr lang="vi-VN" sz="2800" b="1" dirty="0" err="1" smtClean="0">
                <a:solidFill>
                  <a:srgbClr val="FF0000"/>
                </a:solidFill>
                <a:latin typeface="Times New Roman" pitchFamily="18" charset="0"/>
                <a:cs typeface="Times New Roman" pitchFamily="18" charset="0"/>
              </a:rPr>
              <a:t>S</a:t>
            </a:r>
            <a:r>
              <a:rPr lang="en-US" sz="2800" b="1" dirty="0" smtClean="0">
                <a:solidFill>
                  <a:srgbClr val="FF0000"/>
                </a:solidFill>
                <a:latin typeface="Times New Roman" pitchFamily="18" charset="0"/>
                <a:cs typeface="Times New Roman" pitchFamily="18" charset="0"/>
              </a:rPr>
              <a:t>au </a:t>
            </a:r>
            <a:r>
              <a:rPr lang="en-US" sz="2800" b="1" dirty="0" err="1">
                <a:solidFill>
                  <a:srgbClr val="FF0000"/>
                </a:solidFill>
                <a:latin typeface="Times New Roman" pitchFamily="18" charset="0"/>
                <a:cs typeface="Times New Roman" pitchFamily="18" charset="0"/>
              </a:rPr>
              <a:t>khi</a:t>
            </a:r>
            <a:r>
              <a:rPr lang="en-US" sz="2800" b="1" dirty="0">
                <a:solidFill>
                  <a:srgbClr val="FF0000"/>
                </a:solidFill>
                <a:latin typeface="Times New Roman" pitchFamily="18" charset="0"/>
                <a:cs typeface="Times New Roman" pitchFamily="18" charset="0"/>
              </a:rPr>
              <a:t> </a:t>
            </a:r>
            <a:r>
              <a:rPr lang="vi-VN" sz="2800" b="1" dirty="0" err="1" smtClean="0">
                <a:solidFill>
                  <a:srgbClr val="FF0000"/>
                </a:solidFill>
                <a:latin typeface="Times New Roman" pitchFamily="18" charset="0"/>
                <a:cs typeface="Times New Roman" pitchFamily="18" charset="0"/>
              </a:rPr>
              <a:t>b</a:t>
            </a:r>
            <a:r>
              <a:rPr lang="en-US" sz="2800" b="1" dirty="0" err="1" smtClean="0">
                <a:solidFill>
                  <a:srgbClr val="FF0000"/>
                </a:solidFill>
                <a:latin typeface="Times New Roman" pitchFamily="18" charset="0"/>
                <a:cs typeface="Times New Roman" pitchFamily="18" charset="0"/>
              </a:rPr>
              <a:t>uộc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nếp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gấp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bướm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đẹp</a:t>
            </a:r>
            <a:r>
              <a:rPr lang="en-US" sz="2800" b="1" dirty="0" smtClean="0">
                <a:solidFill>
                  <a:srgbClr val="FF0000"/>
                </a:solidFill>
                <a:latin typeface="Times New Roman" pitchFamily="18" charset="0"/>
                <a:cs typeface="Times New Roman" pitchFamily="18" charset="0"/>
              </a:rPr>
              <a:t>)</a:t>
            </a:r>
            <a:r>
              <a:rPr lang="vi-VN"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7" name="Picture 4"/>
          <p:cNvPicPr>
            <a:picLocks noGrp="1" noChangeAspect="1" noChangeArrowheads="1"/>
          </p:cNvPicPr>
          <p:nvPr>
            <p:ph idx="1"/>
          </p:nvPr>
        </p:nvPicPr>
        <p:blipFill>
          <a:blip r:embed="rId3" cstate="print"/>
          <a:srcRect/>
          <a:stretch>
            <a:fillRect/>
          </a:stretch>
        </p:blipFill>
        <p:spPr>
          <a:xfrm>
            <a:off x="3857620" y="3071810"/>
            <a:ext cx="4500594" cy="3478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powerpoint-42.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11"/>
          <p:cNvSpPr>
            <a:spLocks noChangeArrowheads="1"/>
          </p:cNvSpPr>
          <p:nvPr/>
        </p:nvSpPr>
        <p:spPr bwMode="auto">
          <a:xfrm>
            <a:off x="0" y="0"/>
            <a:ext cx="5346335" cy="707886"/>
          </a:xfrm>
          <a:prstGeom prst="rect">
            <a:avLst/>
          </a:prstGeom>
          <a:noFill/>
          <a:ln w="9525">
            <a:noFill/>
            <a:miter lim="800000"/>
            <a:headEnd/>
            <a:tailEnd/>
          </a:ln>
        </p:spPr>
        <p:txBody>
          <a:bodyPr wrap="none">
            <a:spAutoFit/>
          </a:bodyPr>
          <a:lstStyle/>
          <a:p>
            <a:pPr marL="342900" indent="-342900" algn="ctr">
              <a:spcBef>
                <a:spcPct val="20000"/>
              </a:spcBef>
            </a:pPr>
            <a:r>
              <a:rPr lang="en-US" sz="4000" u="sng" dirty="0">
                <a:solidFill>
                  <a:srgbClr val="FF0000"/>
                </a:solidFill>
                <a:latin typeface="Times New Roman" pitchFamily="18" charset="0"/>
                <a:cs typeface="Times New Roman" pitchFamily="18" charset="0"/>
              </a:rPr>
              <a:t>BƯỚC 4: </a:t>
            </a:r>
            <a:r>
              <a:rPr lang="en-US" sz="4000" u="sng" dirty="0" err="1">
                <a:solidFill>
                  <a:srgbClr val="FF0000"/>
                </a:solidFill>
                <a:latin typeface="Times New Roman" pitchFamily="18" charset="0"/>
                <a:cs typeface="Times New Roman" pitchFamily="18" charset="0"/>
              </a:rPr>
              <a:t>Làm</a:t>
            </a:r>
            <a:r>
              <a:rPr lang="en-US" sz="4000" u="sng" dirty="0">
                <a:solidFill>
                  <a:srgbClr val="FF0000"/>
                </a:solidFill>
                <a:latin typeface="Times New Roman" pitchFamily="18" charset="0"/>
                <a:cs typeface="Times New Roman" pitchFamily="18" charset="0"/>
              </a:rPr>
              <a:t> </a:t>
            </a:r>
            <a:r>
              <a:rPr lang="en-US" sz="4000" u="sng" dirty="0" err="1">
                <a:solidFill>
                  <a:srgbClr val="FF0000"/>
                </a:solidFill>
                <a:latin typeface="Times New Roman" pitchFamily="18" charset="0"/>
                <a:cs typeface="Times New Roman" pitchFamily="18" charset="0"/>
              </a:rPr>
              <a:t>râu</a:t>
            </a:r>
            <a:r>
              <a:rPr lang="en-US" sz="4000" u="sng" dirty="0">
                <a:solidFill>
                  <a:srgbClr val="FF0000"/>
                </a:solidFill>
                <a:latin typeface="Times New Roman" pitchFamily="18" charset="0"/>
                <a:cs typeface="Times New Roman" pitchFamily="18" charset="0"/>
              </a:rPr>
              <a:t> </a:t>
            </a:r>
            <a:r>
              <a:rPr lang="en-US" sz="4000" u="sng" dirty="0" err="1">
                <a:solidFill>
                  <a:srgbClr val="FF0000"/>
                </a:solidFill>
                <a:latin typeface="Times New Roman" pitchFamily="18" charset="0"/>
                <a:cs typeface="Times New Roman" pitchFamily="18" charset="0"/>
              </a:rPr>
              <a:t>bướm</a:t>
            </a:r>
            <a:endParaRPr lang="en-US" sz="4000" u="sng" dirty="0">
              <a:solidFill>
                <a:srgbClr val="FF0000"/>
              </a:solidFill>
              <a:latin typeface="Times New Roman" pitchFamily="18" charset="0"/>
              <a:cs typeface="Times New Roman" pitchFamily="18" charset="0"/>
            </a:endParaRPr>
          </a:p>
        </p:txBody>
      </p:sp>
      <p:sp>
        <p:nvSpPr>
          <p:cNvPr id="6" name="Rectangle 12"/>
          <p:cNvSpPr>
            <a:spLocks noChangeArrowheads="1"/>
          </p:cNvSpPr>
          <p:nvPr/>
        </p:nvSpPr>
        <p:spPr bwMode="auto">
          <a:xfrm>
            <a:off x="500034" y="833422"/>
            <a:ext cx="7772400" cy="2246769"/>
          </a:xfrm>
          <a:prstGeom prst="rect">
            <a:avLst/>
          </a:prstGeom>
          <a:noFill/>
          <a:ln w="9525">
            <a:noFill/>
            <a:miter lim="800000"/>
            <a:headEnd/>
            <a:tailEnd/>
          </a:ln>
        </p:spPr>
        <p:txBody>
          <a:bodyPr>
            <a:spAutoFit/>
          </a:bodyPr>
          <a:lstStyle/>
          <a:p>
            <a:pPr algn="just"/>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Gấp</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đôi</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nan</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giấy</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làm</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râu</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bướm</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mặt</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kẻ</a:t>
            </a:r>
            <a:r>
              <a:rPr lang="en-US" sz="2800" b="1" dirty="0">
                <a:solidFill>
                  <a:schemeClr val="tx2">
                    <a:lumMod val="75000"/>
                  </a:schemeClr>
                </a:solidFill>
                <a:latin typeface="Times New Roman" pitchFamily="18" charset="0"/>
                <a:cs typeface="Times New Roman" pitchFamily="18" charset="0"/>
              </a:rPr>
              <a:t> ô </a:t>
            </a:r>
            <a:r>
              <a:rPr lang="en-US" sz="2800" b="1" dirty="0" err="1">
                <a:solidFill>
                  <a:schemeClr val="tx2">
                    <a:lumMod val="75000"/>
                  </a:schemeClr>
                </a:solidFill>
                <a:latin typeface="Times New Roman" pitchFamily="18" charset="0"/>
                <a:cs typeface="Times New Roman" pitchFamily="18" charset="0"/>
              </a:rPr>
              <a:t>ra</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ngoài</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dùng</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thân</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bút</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chì</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hoặc</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mũi</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kéo</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vuốt</a:t>
            </a:r>
            <a:r>
              <a:rPr lang="en-US" sz="2800" b="1" dirty="0">
                <a:solidFill>
                  <a:schemeClr val="tx2">
                    <a:lumMod val="75000"/>
                  </a:schemeClr>
                </a:solidFill>
                <a:latin typeface="Times New Roman" pitchFamily="18" charset="0"/>
                <a:cs typeface="Times New Roman" pitchFamily="18" charset="0"/>
              </a:rPr>
              <a:t> cong </a:t>
            </a:r>
            <a:r>
              <a:rPr lang="en-US" sz="2800" b="1" dirty="0" err="1">
                <a:solidFill>
                  <a:schemeClr val="tx2">
                    <a:lumMod val="75000"/>
                  </a:schemeClr>
                </a:solidFill>
                <a:latin typeface="Times New Roman" pitchFamily="18" charset="0"/>
                <a:cs typeface="Times New Roman" pitchFamily="18" charset="0"/>
              </a:rPr>
              <a:t>mặt</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kẻ</a:t>
            </a:r>
            <a:r>
              <a:rPr lang="en-US" sz="2800" b="1" dirty="0">
                <a:solidFill>
                  <a:schemeClr val="tx2">
                    <a:lumMod val="75000"/>
                  </a:schemeClr>
                </a:solidFill>
                <a:latin typeface="Times New Roman" pitchFamily="18" charset="0"/>
                <a:cs typeface="Times New Roman" pitchFamily="18" charset="0"/>
              </a:rPr>
              <a:t> ô </a:t>
            </a:r>
            <a:r>
              <a:rPr lang="en-US" sz="2800" b="1" dirty="0" err="1">
                <a:solidFill>
                  <a:schemeClr val="tx2">
                    <a:lumMod val="75000"/>
                  </a:schemeClr>
                </a:solidFill>
                <a:latin typeface="Times New Roman" pitchFamily="18" charset="0"/>
                <a:cs typeface="Times New Roman" pitchFamily="18" charset="0"/>
              </a:rPr>
              <a:t>của</a:t>
            </a:r>
            <a:r>
              <a:rPr lang="en-US" sz="2800" b="1" dirty="0">
                <a:solidFill>
                  <a:schemeClr val="tx2">
                    <a:lumMod val="75000"/>
                  </a:schemeClr>
                </a:solidFill>
                <a:latin typeface="Times New Roman" pitchFamily="18" charset="0"/>
                <a:cs typeface="Times New Roman" pitchFamily="18" charset="0"/>
              </a:rPr>
              <a:t> 2 </a:t>
            </a:r>
            <a:r>
              <a:rPr lang="en-US" sz="2800" b="1" dirty="0" err="1">
                <a:solidFill>
                  <a:schemeClr val="tx2">
                    <a:lumMod val="75000"/>
                  </a:schemeClr>
                </a:solidFill>
                <a:latin typeface="Times New Roman" pitchFamily="18" charset="0"/>
                <a:cs typeface="Times New Roman" pitchFamily="18" charset="0"/>
              </a:rPr>
              <a:t>đầu</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nan</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râu</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bướm</a:t>
            </a:r>
            <a:r>
              <a:rPr lang="en-US" sz="2800" b="1" dirty="0">
                <a:solidFill>
                  <a:schemeClr val="tx2">
                    <a:lumMod val="75000"/>
                  </a:schemeClr>
                </a:solidFill>
                <a:latin typeface="Times New Roman" pitchFamily="18" charset="0"/>
                <a:cs typeface="Times New Roman" pitchFamily="18" charset="0"/>
              </a:rPr>
              <a:t>.</a:t>
            </a:r>
          </a:p>
          <a:p>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Dán</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râu</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vào</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thân</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bướm</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ta</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được</a:t>
            </a:r>
            <a:r>
              <a:rPr lang="en-US" sz="2800" b="1" dirty="0">
                <a:solidFill>
                  <a:schemeClr val="tx2">
                    <a:lumMod val="75000"/>
                  </a:schemeClr>
                </a:solidFill>
                <a:latin typeface="Times New Roman" pitchFamily="18" charset="0"/>
                <a:cs typeface="Times New Roman" pitchFamily="18" charset="0"/>
              </a:rPr>
              <a:t> con </a:t>
            </a:r>
            <a:r>
              <a:rPr lang="en-US" sz="2800" b="1" dirty="0" err="1">
                <a:solidFill>
                  <a:schemeClr val="tx2">
                    <a:lumMod val="75000"/>
                  </a:schemeClr>
                </a:solidFill>
                <a:latin typeface="Times New Roman" pitchFamily="18" charset="0"/>
                <a:cs typeface="Times New Roman" pitchFamily="18" charset="0"/>
              </a:rPr>
              <a:t>bướm</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hoàn</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chỉnh</a:t>
            </a:r>
            <a:r>
              <a:rPr lang="en-US" sz="2800" b="1" dirty="0">
                <a:solidFill>
                  <a:schemeClr val="tx2">
                    <a:lumMod val="75000"/>
                  </a:schemeClr>
                </a:solidFill>
                <a:latin typeface="Times New Roman" pitchFamily="18" charset="0"/>
                <a:cs typeface="Times New Roman" pitchFamily="18" charset="0"/>
              </a:rPr>
              <a:t> (H.9)</a:t>
            </a:r>
          </a:p>
        </p:txBody>
      </p:sp>
      <p:pic>
        <p:nvPicPr>
          <p:cNvPr id="7" name="Picture 4"/>
          <p:cNvPicPr>
            <a:picLocks noGrp="1" noChangeAspect="1" noChangeArrowheads="1"/>
          </p:cNvPicPr>
          <p:nvPr>
            <p:ph idx="1"/>
          </p:nvPr>
        </p:nvPicPr>
        <p:blipFill>
          <a:blip r:embed="rId3" cstate="print"/>
          <a:srcRect/>
          <a:stretch>
            <a:fillRect/>
          </a:stretch>
        </p:blipFill>
        <p:spPr>
          <a:xfrm>
            <a:off x="214282" y="3071810"/>
            <a:ext cx="6643702" cy="3617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Box 9"/>
          <p:cNvSpPr txBox="1">
            <a:spLocks noChangeArrowheads="1"/>
          </p:cNvSpPr>
          <p:nvPr/>
        </p:nvSpPr>
        <p:spPr bwMode="auto">
          <a:xfrm>
            <a:off x="6929454" y="6072206"/>
            <a:ext cx="2514600" cy="579437"/>
          </a:xfrm>
          <a:prstGeom prst="rect">
            <a:avLst/>
          </a:prstGeom>
          <a:noFill/>
          <a:ln w="9525">
            <a:noFill/>
            <a:miter lim="800000"/>
            <a:headEnd/>
            <a:tailEnd/>
          </a:ln>
        </p:spPr>
        <p:txBody>
          <a:bodyPr>
            <a:spAutoFit/>
          </a:bodyPr>
          <a:lstStyle/>
          <a:p>
            <a:pPr>
              <a:spcBef>
                <a:spcPct val="50000"/>
              </a:spcBef>
            </a:pPr>
            <a:r>
              <a:rPr lang="en-US" sz="3200" b="1" dirty="0" err="1">
                <a:solidFill>
                  <a:srgbClr val="FF0000"/>
                </a:solidFill>
              </a:rPr>
              <a:t>Hình</a:t>
            </a:r>
            <a:r>
              <a:rPr lang="en-US" sz="3200" b="1" dirty="0">
                <a:solidFill>
                  <a:srgbClr val="FF0000"/>
                </a:solidFill>
              </a:rPr>
              <a:t> </a:t>
            </a:r>
            <a:r>
              <a:rPr lang="vi-VN" sz="3200" b="1" dirty="0" smtClean="0">
                <a:solidFill>
                  <a:srgbClr val="FF0000"/>
                </a:solidFill>
              </a:rPr>
              <a:t>9</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ox(in)">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descr="hinh-nen-may-tinh-de-thuong-nhat-28.jpg"/>
          <p:cNvPicPr>
            <a:picLocks noGrp="1" noChangeAspect="1"/>
          </p:cNvPicPr>
          <p:nvPr>
            <p:ph idx="1"/>
          </p:nvPr>
        </p:nvPicPr>
        <p:blipFill>
          <a:blip r:embed="rId2" cstate="print"/>
          <a:stretch>
            <a:fillRect/>
          </a:stretch>
        </p:blipFill>
        <p:spPr>
          <a:xfrm>
            <a:off x="1" y="0"/>
            <a:ext cx="9144000" cy="6858000"/>
          </a:xfrm>
        </p:spPr>
      </p:pic>
      <p:sp>
        <p:nvSpPr>
          <p:cNvPr id="5" name="Rectangle 4"/>
          <p:cNvSpPr/>
          <p:nvPr/>
        </p:nvSpPr>
        <p:spPr>
          <a:xfrm>
            <a:off x="785786" y="1785926"/>
            <a:ext cx="7929618" cy="830997"/>
          </a:xfrm>
          <a:prstGeom prst="rect">
            <a:avLst/>
          </a:prstGeom>
          <a:noFill/>
        </p:spPr>
        <p:txBody>
          <a:bodyPr wrap="square" lIns="91440" tIns="45720" rIns="91440" bIns="45720">
            <a:spAutoFit/>
          </a:bodyPr>
          <a:lstStyle/>
          <a:p>
            <a:pPr algn="ctr"/>
            <a:r>
              <a:rPr lang="vi-V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HỌC SINH THỰC HÀNH</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50e4eb424fb6[1]"/>
          <p:cNvPicPr>
            <a:picLocks noChangeAspect="1" noChangeArrowheads="1" noCrop="1"/>
          </p:cNvPicPr>
          <p:nvPr/>
        </p:nvPicPr>
        <p:blipFill>
          <a:blip r:embed="rId3" cstate="print"/>
          <a:srcRect/>
          <a:stretch>
            <a:fillRect/>
          </a:stretch>
        </p:blipFill>
        <p:spPr bwMode="auto">
          <a:xfrm>
            <a:off x="0" y="0"/>
            <a:ext cx="757238" cy="838200"/>
          </a:xfrm>
          <a:prstGeom prst="rect">
            <a:avLst/>
          </a:prstGeom>
          <a:noFill/>
          <a:ln w="9525">
            <a:noFill/>
            <a:miter lim="800000"/>
            <a:headEnd/>
            <a:tailEnd/>
          </a:ln>
        </p:spPr>
      </p:pic>
      <p:pic>
        <p:nvPicPr>
          <p:cNvPr id="37891" name="Picture 7" descr="50e4eb424fb6[1]"/>
          <p:cNvPicPr>
            <a:picLocks noChangeAspect="1" noChangeArrowheads="1" noCrop="1"/>
          </p:cNvPicPr>
          <p:nvPr/>
        </p:nvPicPr>
        <p:blipFill>
          <a:blip r:embed="rId3" cstate="print"/>
          <a:srcRect/>
          <a:stretch>
            <a:fillRect/>
          </a:stretch>
        </p:blipFill>
        <p:spPr bwMode="auto">
          <a:xfrm>
            <a:off x="0" y="6019800"/>
            <a:ext cx="757238" cy="838200"/>
          </a:xfrm>
          <a:prstGeom prst="rect">
            <a:avLst/>
          </a:prstGeom>
          <a:noFill/>
          <a:ln w="9525">
            <a:noFill/>
            <a:miter lim="800000"/>
            <a:headEnd/>
            <a:tailEnd/>
          </a:ln>
        </p:spPr>
      </p:pic>
      <p:pic>
        <p:nvPicPr>
          <p:cNvPr id="37892" name="Picture 7" descr="50e4eb424fb6[1]"/>
          <p:cNvPicPr>
            <a:picLocks noChangeAspect="1" noChangeArrowheads="1" noCrop="1"/>
          </p:cNvPicPr>
          <p:nvPr/>
        </p:nvPicPr>
        <p:blipFill>
          <a:blip r:embed="rId3" cstate="print"/>
          <a:srcRect/>
          <a:stretch>
            <a:fillRect/>
          </a:stretch>
        </p:blipFill>
        <p:spPr bwMode="auto">
          <a:xfrm>
            <a:off x="8077200" y="6019800"/>
            <a:ext cx="757238" cy="838200"/>
          </a:xfrm>
          <a:prstGeom prst="rect">
            <a:avLst/>
          </a:prstGeom>
          <a:noFill/>
          <a:ln w="9525">
            <a:noFill/>
            <a:miter lim="800000"/>
            <a:headEnd/>
            <a:tailEnd/>
          </a:ln>
        </p:spPr>
      </p:pic>
      <p:pic>
        <p:nvPicPr>
          <p:cNvPr id="37893" name="Picture 7" descr="50e4eb424fb6[1]"/>
          <p:cNvPicPr>
            <a:picLocks noChangeAspect="1" noChangeArrowheads="1" noCrop="1"/>
          </p:cNvPicPr>
          <p:nvPr/>
        </p:nvPicPr>
        <p:blipFill>
          <a:blip r:embed="rId3" cstate="print"/>
          <a:srcRect/>
          <a:stretch>
            <a:fillRect/>
          </a:stretch>
        </p:blipFill>
        <p:spPr bwMode="auto">
          <a:xfrm>
            <a:off x="7848600" y="0"/>
            <a:ext cx="757238" cy="838200"/>
          </a:xfrm>
          <a:prstGeom prst="rect">
            <a:avLst/>
          </a:prstGeom>
          <a:noFill/>
          <a:ln w="9525">
            <a:noFill/>
            <a:miter lim="800000"/>
            <a:headEnd/>
            <a:tailEnd/>
          </a:ln>
        </p:spPr>
      </p:pic>
      <p:sp>
        <p:nvSpPr>
          <p:cNvPr id="9" name="Title 8"/>
          <p:cNvSpPr>
            <a:spLocks noGrp="1"/>
          </p:cNvSpPr>
          <p:nvPr>
            <p:ph type="title"/>
          </p:nvPr>
        </p:nvSpPr>
        <p:spPr>
          <a:xfrm>
            <a:off x="914400" y="609600"/>
            <a:ext cx="82296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fontAlgn="auto" hangingPunct="1">
              <a:spcAft>
                <a:spcPts val="0"/>
              </a:spcAft>
              <a:defRPr/>
            </a:pPr>
            <a:r>
              <a:rPr lang="en-US" sz="48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ea typeface="+mn-ea"/>
                <a:cs typeface="Times New Roman"/>
              </a:rPr>
              <a:t>Củng</a:t>
            </a:r>
            <a:r>
              <a:rPr lang="en-US" sz="48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ea typeface="+mn-ea"/>
                <a:cs typeface="Times New Roman"/>
              </a:rPr>
              <a:t> </a:t>
            </a:r>
            <a:r>
              <a:rPr lang="en-US" sz="48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ea typeface="+mn-ea"/>
                <a:cs typeface="Times New Roman"/>
              </a:rPr>
              <a:t>cố</a:t>
            </a:r>
            <a:r>
              <a:rPr lang="en-US" sz="48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ea typeface="+mn-ea"/>
                <a:cs typeface="Times New Roman"/>
              </a:rPr>
              <a:t> – </a:t>
            </a:r>
            <a:r>
              <a:rPr lang="en-US" sz="48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ea typeface="+mn-ea"/>
                <a:cs typeface="Times New Roman"/>
              </a:rPr>
              <a:t>dặn</a:t>
            </a:r>
            <a:r>
              <a:rPr lang="en-US" sz="48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ea typeface="+mn-ea"/>
                <a:cs typeface="Times New Roman"/>
              </a:rPr>
              <a:t> </a:t>
            </a:r>
            <a:r>
              <a:rPr lang="en-US" sz="48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ea typeface="+mn-ea"/>
                <a:cs typeface="Times New Roman"/>
              </a:rPr>
              <a:t>dò</a:t>
            </a:r>
            <a:endParaRPr lang="en-US" sz="4800" dirty="0"/>
          </a:p>
        </p:txBody>
      </p:sp>
      <p:sp>
        <p:nvSpPr>
          <p:cNvPr id="37895" name="Rectangle 13"/>
          <p:cNvSpPr>
            <a:spLocks noChangeArrowheads="1"/>
          </p:cNvSpPr>
          <p:nvPr/>
        </p:nvSpPr>
        <p:spPr bwMode="auto">
          <a:xfrm>
            <a:off x="228600" y="2209800"/>
            <a:ext cx="8915400" cy="2398713"/>
          </a:xfrm>
          <a:prstGeom prst="rect">
            <a:avLst/>
          </a:prstGeom>
          <a:noFill/>
          <a:ln w="9525">
            <a:noFill/>
            <a:miter lim="800000"/>
            <a:headEnd/>
            <a:tailEnd/>
          </a:ln>
        </p:spPr>
        <p:txBody>
          <a:bodyPr>
            <a:spAutoFit/>
          </a:bodyPr>
          <a:lstStyle/>
          <a:p>
            <a:pPr marL="342900" indent="-342900" algn="ctr">
              <a:spcBef>
                <a:spcPct val="20000"/>
              </a:spcBef>
            </a:pP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Hãy</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nêu</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lại</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quy</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trình</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gấp</a:t>
            </a:r>
            <a:r>
              <a:rPr lang="en-US" sz="3600" b="1" dirty="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bướm</a:t>
            </a:r>
            <a:r>
              <a:rPr lang="en-US" sz="3600" b="1" dirty="0" smtClean="0">
                <a:solidFill>
                  <a:schemeClr val="accent6">
                    <a:lumMod val="75000"/>
                  </a:schemeClr>
                </a:solidFill>
                <a:latin typeface="Times New Roman" pitchFamily="18" charset="0"/>
                <a:cs typeface="Times New Roman" pitchFamily="18" charset="0"/>
              </a:rPr>
              <a:t>.</a:t>
            </a:r>
            <a:endParaRPr lang="en-US" sz="3600" b="1" dirty="0">
              <a:solidFill>
                <a:schemeClr val="accent6">
                  <a:lumMod val="75000"/>
                </a:schemeClr>
              </a:solidFill>
              <a:latin typeface="Times New Roman" pitchFamily="18" charset="0"/>
              <a:cs typeface="Times New Roman" pitchFamily="18" charset="0"/>
            </a:endParaRPr>
          </a:p>
          <a:p>
            <a:pPr marL="342900" indent="-342900">
              <a:spcBef>
                <a:spcPct val="20000"/>
              </a:spcBef>
            </a:pPr>
            <a:r>
              <a:rPr lang="en-US" sz="3600" b="1" dirty="0">
                <a:solidFill>
                  <a:schemeClr val="accent6">
                    <a:lumMod val="75000"/>
                  </a:schemeClr>
                </a:solidFill>
                <a:latin typeface="Times New Roman" pitchFamily="18" charset="0"/>
                <a:cs typeface="Times New Roman" pitchFamily="18" charset="0"/>
              </a:rPr>
              <a:t>     </a:t>
            </a:r>
            <a:r>
              <a:rPr lang="vi-VN" sz="3600" b="1" dirty="0" smtClean="0">
                <a:solidFill>
                  <a:schemeClr val="accent6">
                    <a:lumMod val="75000"/>
                  </a:schemeClr>
                </a:solidFill>
                <a:latin typeface="Times New Roman" pitchFamily="18" charset="0"/>
                <a:cs typeface="Times New Roman" pitchFamily="18" charset="0"/>
              </a:rPr>
              <a:t>   </a:t>
            </a:r>
            <a:r>
              <a:rPr lang="en-US" sz="3600" b="1" dirty="0" smtClean="0">
                <a:solidFill>
                  <a:schemeClr val="accent6">
                    <a:lumMod val="75000"/>
                  </a:schemeClr>
                </a:solidFill>
                <a:latin typeface="Times New Roman" pitchFamily="18" charset="0"/>
                <a:cs typeface="Times New Roman" pitchFamily="18" charset="0"/>
              </a:rPr>
              <a:t>-</a:t>
            </a:r>
            <a:r>
              <a:rPr lang="vi-VN" sz="3600" b="1" dirty="0" smtClean="0">
                <a:solidFill>
                  <a:schemeClr val="accent6">
                    <a:lumMod val="75000"/>
                  </a:schemeClr>
                </a:solidFill>
                <a:latin typeface="Times New Roman" pitchFamily="18" charset="0"/>
                <a:cs typeface="Times New Roman" pitchFamily="18" charset="0"/>
              </a:rPr>
              <a:t> </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Về</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nhà</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các</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em</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chuẩn</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bị</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giấy</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màu</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kéo</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hồ</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dán</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bút</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chì</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thước</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kẻ</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để</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tiết</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sau</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chúng</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ta</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thực</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hành</a:t>
            </a:r>
            <a:r>
              <a:rPr lang="en-US" sz="3600" b="1" dirty="0">
                <a:solidFill>
                  <a:schemeClr val="accent6">
                    <a:lumMod val="75000"/>
                  </a:schemeClr>
                </a:solidFill>
                <a:latin typeface="Times New Roman" pitchFamily="18" charset="0"/>
                <a:cs typeface="Times New Roman" pitchFamily="18" charset="0"/>
              </a:rPr>
              <a:t>.</a:t>
            </a:r>
            <a:endParaRPr lang="en-US" dirty="0">
              <a:solidFill>
                <a:schemeClr val="accent6">
                  <a:lumMod val="75000"/>
                </a:schemeClr>
              </a:solidFill>
              <a:latin typeface="Times New Roman" pitchFamily="18" charset="0"/>
              <a:cs typeface="Times New Roman" pitchFamily="18"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7895">
                                            <p:txEl>
                                              <p:pRg st="0" end="0"/>
                                            </p:txEl>
                                          </p:spTgt>
                                        </p:tgtEl>
                                        <p:attrNameLst>
                                          <p:attrName>style.visibility</p:attrName>
                                        </p:attrNameLst>
                                      </p:cBhvr>
                                      <p:to>
                                        <p:strVal val="visible"/>
                                      </p:to>
                                    </p:set>
                                    <p:anim calcmode="lin" valueType="num">
                                      <p:cBhvr>
                                        <p:cTn id="7" dur="500" decel="50000" fill="hold">
                                          <p:stCondLst>
                                            <p:cond delay="0"/>
                                          </p:stCondLst>
                                        </p:cTn>
                                        <p:tgtEl>
                                          <p:spTgt spid="3789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789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789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789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789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789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789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78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7895">
                                            <p:txEl>
                                              <p:pRg st="1" end="1"/>
                                            </p:txEl>
                                          </p:spTgt>
                                        </p:tgtEl>
                                        <p:attrNameLst>
                                          <p:attrName>style.visibility</p:attrName>
                                        </p:attrNameLst>
                                      </p:cBhvr>
                                      <p:to>
                                        <p:strVal val="visible"/>
                                      </p:to>
                                    </p:set>
                                    <p:anim calcmode="lin" valueType="num">
                                      <p:cBhvr>
                                        <p:cTn id="19" dur="500" decel="50000" fill="hold">
                                          <p:stCondLst>
                                            <p:cond delay="0"/>
                                          </p:stCondLst>
                                        </p:cTn>
                                        <p:tgtEl>
                                          <p:spTgt spid="3789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789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789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789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789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789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789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78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200" y="0"/>
            <a:ext cx="82296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eaLnBrk="1" hangingPunct="1">
              <a:defRPr/>
            </a:pPr>
            <a:r>
              <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ea typeface="+mn-ea"/>
                <a:cs typeface="Times New Roman"/>
              </a:rPr>
              <a:t/>
            </a:r>
            <a:br>
              <a:rPr 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ea typeface="+mn-ea"/>
                <a:cs typeface="Times New Roman"/>
              </a:rPr>
            </a:br>
            <a:endParaRPr lang="en-US" dirty="0"/>
          </a:p>
        </p:txBody>
      </p:sp>
      <p:pic>
        <p:nvPicPr>
          <p:cNvPr id="38915" name="Picture 2" descr="8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8916" name="Picture 8" descr="mj"/>
          <p:cNvPicPr>
            <a:picLocks noChangeAspect="1" noChangeArrowheads="1"/>
          </p:cNvPicPr>
          <p:nvPr/>
        </p:nvPicPr>
        <p:blipFill>
          <a:blip r:embed="rId3" cstate="print"/>
          <a:srcRect/>
          <a:stretch>
            <a:fillRect/>
          </a:stretch>
        </p:blipFill>
        <p:spPr bwMode="auto">
          <a:xfrm>
            <a:off x="0" y="609600"/>
            <a:ext cx="2667000" cy="6248400"/>
          </a:xfrm>
          <a:prstGeom prst="rect">
            <a:avLst/>
          </a:prstGeom>
          <a:noFill/>
          <a:ln w="9525">
            <a:noFill/>
            <a:miter lim="800000"/>
            <a:headEnd/>
            <a:tailEnd/>
          </a:ln>
        </p:spPr>
      </p:pic>
      <p:pic>
        <p:nvPicPr>
          <p:cNvPr id="38917" name="Picture 9" descr="mj"/>
          <p:cNvPicPr>
            <a:picLocks noChangeAspect="1" noChangeArrowheads="1"/>
          </p:cNvPicPr>
          <p:nvPr/>
        </p:nvPicPr>
        <p:blipFill>
          <a:blip r:embed="rId3" cstate="print"/>
          <a:srcRect/>
          <a:stretch>
            <a:fillRect/>
          </a:stretch>
        </p:blipFill>
        <p:spPr bwMode="auto">
          <a:xfrm rot="10800000">
            <a:off x="6477000" y="0"/>
            <a:ext cx="2667000" cy="5715000"/>
          </a:xfrm>
          <a:prstGeom prst="rect">
            <a:avLst/>
          </a:prstGeom>
          <a:noFill/>
          <a:ln w="9525">
            <a:noFill/>
            <a:miter lim="800000"/>
            <a:headEnd/>
            <a:tailEnd/>
          </a:ln>
        </p:spPr>
      </p:pic>
      <p:pic>
        <p:nvPicPr>
          <p:cNvPr id="38918" name="Picture 11" descr="kiuo"/>
          <p:cNvPicPr>
            <a:picLocks noChangeAspect="1" noChangeArrowheads="1" noCrop="1"/>
          </p:cNvPicPr>
          <p:nvPr/>
        </p:nvPicPr>
        <p:blipFill>
          <a:blip r:embed="rId4" cstate="print"/>
          <a:srcRect/>
          <a:stretch>
            <a:fillRect/>
          </a:stretch>
        </p:blipFill>
        <p:spPr bwMode="auto">
          <a:xfrm flipH="1">
            <a:off x="7000875" y="4657725"/>
            <a:ext cx="2143125" cy="2200275"/>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ải xuống (2).jpg"/>
          <p:cNvPicPr>
            <a:picLocks noChangeAspect="1"/>
          </p:cNvPicPr>
          <p:nvPr/>
        </p:nvPicPr>
        <p:blipFill>
          <a:blip r:embed="rId2" cstate="print"/>
          <a:stretch>
            <a:fillRect/>
          </a:stretch>
        </p:blipFill>
        <p:spPr>
          <a:xfrm>
            <a:off x="0" y="0"/>
            <a:ext cx="9144000" cy="6858000"/>
          </a:xfrm>
          <a:prstGeom prst="rect">
            <a:avLst/>
          </a:prstGeom>
        </p:spPr>
      </p:pic>
      <p:sp>
        <p:nvSpPr>
          <p:cNvPr id="7" name="TextBox 6"/>
          <p:cNvSpPr txBox="1"/>
          <p:nvPr/>
        </p:nvSpPr>
        <p:spPr>
          <a:xfrm>
            <a:off x="3428992" y="571480"/>
            <a:ext cx="2214578" cy="584775"/>
          </a:xfrm>
          <a:prstGeom prst="rect">
            <a:avLst/>
          </a:prstGeom>
          <a:noFill/>
        </p:spPr>
        <p:txBody>
          <a:bodyPr wrap="square" rtlCol="0">
            <a:spAutoFit/>
          </a:bodyPr>
          <a:lstStyle/>
          <a:p>
            <a:r>
              <a:rPr lang="vi-VN" sz="3200" b="1" dirty="0" smtClean="0">
                <a:solidFill>
                  <a:schemeClr val="tx2">
                    <a:lumMod val="60000"/>
                    <a:lumOff val="40000"/>
                  </a:schemeClr>
                </a:solidFill>
              </a:rPr>
              <a:t>Thủ công</a:t>
            </a:r>
            <a:endParaRPr lang="vi-VN" sz="3200" b="1" dirty="0">
              <a:solidFill>
                <a:schemeClr val="tx2">
                  <a:lumMod val="60000"/>
                  <a:lumOff val="40000"/>
                </a:schemeClr>
              </a:solidFill>
            </a:endParaRPr>
          </a:p>
        </p:txBody>
      </p:sp>
      <p:sp>
        <p:nvSpPr>
          <p:cNvPr id="8" name="Rectangle 4"/>
          <p:cNvSpPr>
            <a:spLocks noChangeArrowheads="1"/>
          </p:cNvSpPr>
          <p:nvPr/>
        </p:nvSpPr>
        <p:spPr bwMode="auto">
          <a:xfrm>
            <a:off x="228600" y="1447800"/>
            <a:ext cx="4876800" cy="609600"/>
          </a:xfrm>
          <a:prstGeom prst="rect">
            <a:avLst/>
          </a:prstGeom>
          <a:solidFill>
            <a:schemeClr val="bg1"/>
          </a:solidFill>
          <a:ln w="9525">
            <a:noFill/>
            <a:miter lim="800000"/>
            <a:headEnd/>
            <a:tailEnd/>
          </a:ln>
        </p:spPr>
        <p:txBody>
          <a:bodyPr/>
          <a:lstStyle/>
          <a:p>
            <a:pPr marL="342900" indent="-342900" algn="ctr">
              <a:spcBef>
                <a:spcPct val="20000"/>
              </a:spcBef>
            </a:pPr>
            <a:r>
              <a:rPr lang="en-US" sz="3200" b="1" dirty="0" err="1" smtClean="0">
                <a:solidFill>
                  <a:srgbClr val="FF0000"/>
                </a:solidFill>
                <a:latin typeface="Times New Roman" pitchFamily="18" charset="0"/>
              </a:rPr>
              <a:t>Ôn</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bài</a:t>
            </a:r>
            <a:r>
              <a:rPr lang="en-US" sz="3200" b="1" dirty="0" smtClean="0">
                <a:solidFill>
                  <a:srgbClr val="FF0000"/>
                </a:solidFill>
                <a:latin typeface="Times New Roman" pitchFamily="18" charset="0"/>
              </a:rPr>
              <a:t> </a:t>
            </a:r>
            <a:r>
              <a:rPr lang="en-US" sz="3200" b="1" dirty="0" err="1">
                <a:solidFill>
                  <a:srgbClr val="FF0000"/>
                </a:solidFill>
                <a:latin typeface="Times New Roman" pitchFamily="18" charset="0"/>
              </a:rPr>
              <a:t>cũ</a:t>
            </a:r>
            <a:r>
              <a:rPr lang="en-US" sz="3200" b="1" dirty="0">
                <a:solidFill>
                  <a:srgbClr val="FF0000"/>
                </a:solidFill>
                <a:latin typeface="Times New Roman" pitchFamily="18" charset="0"/>
              </a:rPr>
              <a:t> :</a:t>
            </a:r>
            <a:r>
              <a:rPr lang="en-US" sz="2400" b="1" dirty="0">
                <a:solidFill>
                  <a:srgbClr val="FF0000"/>
                </a:solidFill>
                <a:latin typeface=".VnCommercial Script" pitchFamily="34" charset="0"/>
              </a:rPr>
              <a:t>   </a:t>
            </a:r>
            <a:endParaRPr lang="en-US" sz="2400" dirty="0">
              <a:solidFill>
                <a:srgbClr val="006600"/>
              </a:solidFill>
              <a:latin typeface=".VnAvant" pitchFamily="34" charset="0"/>
            </a:endParaRPr>
          </a:p>
          <a:p>
            <a:pPr marL="342900" indent="-342900">
              <a:spcBef>
                <a:spcPct val="20000"/>
              </a:spcBef>
              <a:buFontTx/>
              <a:buChar char="•"/>
            </a:pPr>
            <a:endParaRPr lang="en-US" sz="2400" dirty="0">
              <a:solidFill>
                <a:schemeClr val="bg1"/>
              </a:solidFill>
              <a:latin typeface=".VnAvant" pitchFamily="34" charset="0"/>
            </a:endParaRPr>
          </a:p>
        </p:txBody>
      </p:sp>
      <p:sp>
        <p:nvSpPr>
          <p:cNvPr id="9" name="Cloud 8"/>
          <p:cNvSpPr/>
          <p:nvPr/>
        </p:nvSpPr>
        <p:spPr>
          <a:xfrm>
            <a:off x="2928926" y="2428868"/>
            <a:ext cx="5143536" cy="3429024"/>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FF0000"/>
                </a:solidFill>
              </a:rPr>
              <a:t>Em hãy nêu quy trình làm vòng đeo tay ?</a:t>
            </a:r>
            <a:endParaRPr lang="vi-VN" sz="2400" b="1" dirty="0">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800" decel="100000"/>
                                        <p:tgtEl>
                                          <p:spTgt spid="8"/>
                                        </p:tgtEl>
                                      </p:cBhvr>
                                    </p:animEffect>
                                    <p:anim calcmode="lin" valueType="num">
                                      <p:cBhvr>
                                        <p:cTn id="15" dur="800" decel="100000" fill="hold"/>
                                        <p:tgtEl>
                                          <p:spTgt spid="8"/>
                                        </p:tgtEl>
                                        <p:attrNameLst>
                                          <p:attrName>style.rotation</p:attrName>
                                        </p:attrNameLst>
                                      </p:cBhvr>
                                      <p:tavLst>
                                        <p:tav tm="0">
                                          <p:val>
                                            <p:fltVal val="-90"/>
                                          </p:val>
                                        </p:tav>
                                        <p:tav tm="100000">
                                          <p:val>
                                            <p:fltVal val="0"/>
                                          </p:val>
                                        </p:tav>
                                      </p:tavLst>
                                    </p:anim>
                                    <p:anim calcmode="lin" valueType="num">
                                      <p:cBhvr>
                                        <p:cTn id="16" dur="800" decel="100000" fill="hold"/>
                                        <p:tgtEl>
                                          <p:spTgt spid="8"/>
                                        </p:tgtEl>
                                        <p:attrNameLst>
                                          <p:attrName>ppt_x</p:attrName>
                                        </p:attrNameLst>
                                      </p:cBhvr>
                                      <p:tavLst>
                                        <p:tav tm="0">
                                          <p:val>
                                            <p:strVal val="#ppt_x+0.4"/>
                                          </p:val>
                                        </p:tav>
                                        <p:tav tm="100000">
                                          <p:val>
                                            <p:strVal val="#ppt_x-0.05"/>
                                          </p:val>
                                        </p:tav>
                                      </p:tavLst>
                                    </p:anim>
                                    <p:anim calcmode="lin" valueType="num">
                                      <p:cBhvr>
                                        <p:cTn id="17" dur="800" decel="100000" fill="hold"/>
                                        <p:tgtEl>
                                          <p:spTgt spid="8"/>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770" decel="100000"/>
                                        <p:tgtEl>
                                          <p:spTgt spid="9"/>
                                        </p:tgtEl>
                                      </p:cBhvr>
                                    </p:animEffect>
                                    <p:animScale>
                                      <p:cBhvr>
                                        <p:cTn id="25" dur="770" decel="100000"/>
                                        <p:tgtEl>
                                          <p:spTgt spid="9"/>
                                        </p:tgtEl>
                                      </p:cBhvr>
                                      <p:from x="10000" y="10000"/>
                                      <p:to x="200000" y="450000"/>
                                    </p:animScale>
                                    <p:animScale>
                                      <p:cBhvr>
                                        <p:cTn id="26" dur="1230" accel="100000" fill="hold">
                                          <p:stCondLst>
                                            <p:cond delay="770"/>
                                          </p:stCondLst>
                                        </p:cTn>
                                        <p:tgtEl>
                                          <p:spTgt spid="9"/>
                                        </p:tgtEl>
                                      </p:cBhvr>
                                      <p:from x="200000" y="450000"/>
                                      <p:to x="100000" y="100000"/>
                                    </p:animScale>
                                    <p:set>
                                      <p:cBhvr>
                                        <p:cTn id="27" dur="770" fill="hold"/>
                                        <p:tgtEl>
                                          <p:spTgt spid="9"/>
                                        </p:tgtEl>
                                        <p:attrNameLst>
                                          <p:attrName>ppt_x</p:attrName>
                                        </p:attrNameLst>
                                      </p:cBhvr>
                                      <p:to>
                                        <p:strVal val="(0.5)"/>
                                      </p:to>
                                    </p:set>
                                    <p:anim from="(0.5)" to="(#ppt_x)" calcmode="lin" valueType="num">
                                      <p:cBhvr>
                                        <p:cTn id="28" dur="1230" accel="100000" fill="hold">
                                          <p:stCondLst>
                                            <p:cond delay="770"/>
                                          </p:stCondLst>
                                        </p:cTn>
                                        <p:tgtEl>
                                          <p:spTgt spid="9"/>
                                        </p:tgtEl>
                                        <p:attrNameLst>
                                          <p:attrName>ppt_x</p:attrName>
                                        </p:attrNameLst>
                                      </p:cBhvr>
                                    </p:anim>
                                    <p:set>
                                      <p:cBhvr>
                                        <p:cTn id="29" dur="770" fill="hold"/>
                                        <p:tgtEl>
                                          <p:spTgt spid="9"/>
                                        </p:tgtEl>
                                        <p:attrNameLst>
                                          <p:attrName>ppt_y</p:attrName>
                                        </p:attrNameLst>
                                      </p:cBhvr>
                                      <p:to>
                                        <p:strVal val="(#ppt_y+0.4)"/>
                                      </p:to>
                                    </p:set>
                                    <p:anim from="(#ppt_y+0.4)" to="(#ppt_y)" calcmode="lin" valueType="num">
                                      <p:cBhvr>
                                        <p:cTn id="30"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smtClean="0"/>
              <a:t/>
            </a:r>
            <a:br>
              <a:rPr lang="vi-VN" dirty="0" smtClean="0"/>
            </a:br>
            <a:endParaRPr lang="vi-VN" dirty="0"/>
          </a:p>
        </p:txBody>
      </p:sp>
      <p:pic>
        <p:nvPicPr>
          <p:cNvPr id="5" name="Picture 4" descr="tải xuống (10).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42844" y="2071678"/>
            <a:ext cx="4500594" cy="2369880"/>
          </a:xfrm>
          <a:prstGeom prst="rect">
            <a:avLst/>
          </a:prstGeom>
          <a:noFill/>
        </p:spPr>
        <p:txBody>
          <a:bodyPr wrap="square" rtlCol="0">
            <a:spAutoFit/>
          </a:bodyPr>
          <a:lstStyle/>
          <a:p>
            <a:pPr algn="ctr"/>
            <a:r>
              <a:rPr lang="vi-VN" sz="3200" dirty="0" smtClean="0">
                <a:solidFill>
                  <a:srgbClr val="00B050"/>
                </a:solidFill>
                <a:latin typeface="+mj-lt"/>
              </a:rPr>
              <a:t>Đôi màu sặc sỡ</a:t>
            </a:r>
          </a:p>
          <a:p>
            <a:pPr algn="ctr"/>
            <a:r>
              <a:rPr lang="vi-VN" sz="3200" dirty="0" smtClean="0">
                <a:solidFill>
                  <a:srgbClr val="00B050"/>
                </a:solidFill>
                <a:latin typeface="+mj-lt"/>
              </a:rPr>
              <a:t>Hay bay lượn la cà</a:t>
            </a:r>
          </a:p>
          <a:p>
            <a:pPr algn="ctr"/>
            <a:r>
              <a:rPr lang="vi-VN" sz="3200" dirty="0" smtClean="0">
                <a:solidFill>
                  <a:srgbClr val="00B050"/>
                </a:solidFill>
                <a:latin typeface="+mj-lt"/>
              </a:rPr>
              <a:t>Vui đùa với hoa nở</a:t>
            </a:r>
          </a:p>
          <a:p>
            <a:pPr algn="ctr"/>
            <a:r>
              <a:rPr lang="vi-VN" sz="3200" dirty="0" smtClean="0">
                <a:solidFill>
                  <a:srgbClr val="00B050"/>
                </a:solidFill>
                <a:latin typeface="+mj-lt"/>
              </a:rPr>
              <a:t>Làm đẹp cả vườn hoa.</a:t>
            </a:r>
            <a:r>
              <a:rPr lang="vi-VN" dirty="0" smtClean="0"/>
              <a:t/>
            </a:r>
            <a:br>
              <a:rPr lang="vi-VN" dirty="0" smtClean="0"/>
            </a:br>
            <a:r>
              <a:rPr lang="vi-VN" sz="2000" i="1" dirty="0" smtClean="0">
                <a:solidFill>
                  <a:srgbClr val="FF0000"/>
                </a:solidFill>
              </a:rPr>
              <a:t>        (Đố là con gì ?)</a:t>
            </a:r>
            <a:endParaRPr lang="vi-VN" sz="2000" i="1" dirty="0">
              <a:solidFill>
                <a:srgbClr val="FF0000"/>
              </a:solidFill>
            </a:endParaRPr>
          </a:p>
        </p:txBody>
      </p:sp>
      <p:pic>
        <p:nvPicPr>
          <p:cNvPr id="7" name="Picture 7" descr="10"/>
          <p:cNvPicPr>
            <a:picLocks noChangeAspect="1" noChangeArrowheads="1"/>
          </p:cNvPicPr>
          <p:nvPr/>
        </p:nvPicPr>
        <p:blipFill>
          <a:blip r:embed="rId3" cstate="print"/>
          <a:srcRect/>
          <a:stretch>
            <a:fillRect/>
          </a:stretch>
        </p:blipFill>
        <p:spPr bwMode="auto">
          <a:xfrm>
            <a:off x="4286248" y="642918"/>
            <a:ext cx="4419600" cy="3411537"/>
          </a:xfrm>
          <a:prstGeom prst="rect">
            <a:avLst/>
          </a:prstGeom>
          <a:noFill/>
          <a:ln w="9525">
            <a:noFill/>
            <a:miter lim="800000"/>
            <a:headEnd/>
            <a:tailEnd/>
          </a:ln>
        </p:spPr>
      </p:pic>
      <p:sp>
        <p:nvSpPr>
          <p:cNvPr id="9" name="Rectangle 8"/>
          <p:cNvSpPr/>
          <p:nvPr/>
        </p:nvSpPr>
        <p:spPr>
          <a:xfrm>
            <a:off x="4429124" y="4214818"/>
            <a:ext cx="4158511" cy="1754326"/>
          </a:xfrm>
          <a:prstGeom prst="rect">
            <a:avLst/>
          </a:prstGeom>
          <a:noFill/>
        </p:spPr>
        <p:txBody>
          <a:bodyPr wrap="square" lIns="91440" tIns="45720" rIns="91440" bIns="45720">
            <a:spAutoFit/>
          </a:bodyPr>
          <a:lstStyle/>
          <a:p>
            <a:pPr algn="ctr"/>
            <a:r>
              <a:rPr lang="vi-V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 bướm</a:t>
            </a:r>
          </a:p>
          <a:p>
            <a:pPr algn="ct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Explosion 1 9"/>
          <p:cNvSpPr/>
          <p:nvPr/>
        </p:nvSpPr>
        <p:spPr>
          <a:xfrm>
            <a:off x="428596" y="214290"/>
            <a:ext cx="2643206" cy="1500198"/>
          </a:xfrm>
          <a:prstGeom prst="irregularSeal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t>Câu đố</a:t>
            </a:r>
          </a:p>
          <a:p>
            <a:pPr algn="ctr"/>
            <a:endParaRPr lang="vi-VN"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80">
                                          <p:stCondLst>
                                            <p:cond delay="0"/>
                                          </p:stCondLst>
                                        </p:cTn>
                                        <p:tgtEl>
                                          <p:spTgt spid="9"/>
                                        </p:tgtEl>
                                      </p:cBhvr>
                                    </p:animEffect>
                                    <p:anim calcmode="lin" valueType="num">
                                      <p:cBhvr>
                                        <p:cTn id="3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3" dur="26">
                                          <p:stCondLst>
                                            <p:cond delay="650"/>
                                          </p:stCondLst>
                                        </p:cTn>
                                        <p:tgtEl>
                                          <p:spTgt spid="9"/>
                                        </p:tgtEl>
                                      </p:cBhvr>
                                      <p:to x="100000" y="60000"/>
                                    </p:animScale>
                                    <p:animScale>
                                      <p:cBhvr>
                                        <p:cTn id="44" dur="166" decel="50000">
                                          <p:stCondLst>
                                            <p:cond delay="676"/>
                                          </p:stCondLst>
                                        </p:cTn>
                                        <p:tgtEl>
                                          <p:spTgt spid="9"/>
                                        </p:tgtEl>
                                      </p:cBhvr>
                                      <p:to x="100000" y="100000"/>
                                    </p:animScale>
                                    <p:animScale>
                                      <p:cBhvr>
                                        <p:cTn id="45" dur="26">
                                          <p:stCondLst>
                                            <p:cond delay="1312"/>
                                          </p:stCondLst>
                                        </p:cTn>
                                        <p:tgtEl>
                                          <p:spTgt spid="9"/>
                                        </p:tgtEl>
                                      </p:cBhvr>
                                      <p:to x="100000" y="80000"/>
                                    </p:animScale>
                                    <p:animScale>
                                      <p:cBhvr>
                                        <p:cTn id="46" dur="166" decel="50000">
                                          <p:stCondLst>
                                            <p:cond delay="1338"/>
                                          </p:stCondLst>
                                        </p:cTn>
                                        <p:tgtEl>
                                          <p:spTgt spid="9"/>
                                        </p:tgtEl>
                                      </p:cBhvr>
                                      <p:to x="100000" y="100000"/>
                                    </p:animScale>
                                    <p:animScale>
                                      <p:cBhvr>
                                        <p:cTn id="47" dur="26">
                                          <p:stCondLst>
                                            <p:cond delay="1642"/>
                                          </p:stCondLst>
                                        </p:cTn>
                                        <p:tgtEl>
                                          <p:spTgt spid="9"/>
                                        </p:tgtEl>
                                      </p:cBhvr>
                                      <p:to x="100000" y="90000"/>
                                    </p:animScale>
                                    <p:animScale>
                                      <p:cBhvr>
                                        <p:cTn id="48" dur="166" decel="50000">
                                          <p:stCondLst>
                                            <p:cond delay="1668"/>
                                          </p:stCondLst>
                                        </p:cTn>
                                        <p:tgtEl>
                                          <p:spTgt spid="9"/>
                                        </p:tgtEl>
                                      </p:cBhvr>
                                      <p:to x="100000" y="100000"/>
                                    </p:animScale>
                                    <p:animScale>
                                      <p:cBhvr>
                                        <p:cTn id="49" dur="26">
                                          <p:stCondLst>
                                            <p:cond delay="1808"/>
                                          </p:stCondLst>
                                        </p:cTn>
                                        <p:tgtEl>
                                          <p:spTgt spid="9"/>
                                        </p:tgtEl>
                                      </p:cBhvr>
                                      <p:to x="100000" y="95000"/>
                                    </p:animScale>
                                    <p:animScale>
                                      <p:cBhvr>
                                        <p:cTn id="5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ải xuống (6).jpg"/>
          <p:cNvPicPr>
            <a:picLocks noChangeAspect="1"/>
          </p:cNvPicPr>
          <p:nvPr/>
        </p:nvPicPr>
        <p:blipFill>
          <a:blip r:embed="rId2" cstate="print"/>
          <a:stretch>
            <a:fillRect/>
          </a:stretch>
        </p:blipFill>
        <p:spPr>
          <a:xfrm>
            <a:off x="214282" y="164919"/>
            <a:ext cx="8929718" cy="6693081"/>
          </a:xfrm>
          <a:prstGeom prst="rect">
            <a:avLst/>
          </a:prstGeom>
        </p:spPr>
      </p:pic>
      <p:pic>
        <p:nvPicPr>
          <p:cNvPr id="5" name="Picture 11" descr="C:\Documents and Settings\culi\My Documents\My Pictures\OrangeFlower.gif"/>
          <p:cNvPicPr>
            <a:picLocks noChangeAspect="1" noChangeArrowheads="1" noCrop="1"/>
          </p:cNvPicPr>
          <p:nvPr/>
        </p:nvPicPr>
        <p:blipFill>
          <a:blip r:embed="rId3" cstate="print"/>
          <a:srcRect/>
          <a:stretch>
            <a:fillRect/>
          </a:stretch>
        </p:blipFill>
        <p:spPr bwMode="auto">
          <a:xfrm>
            <a:off x="214282" y="5661025"/>
            <a:ext cx="1752600" cy="1196975"/>
          </a:xfrm>
          <a:prstGeom prst="rect">
            <a:avLst/>
          </a:prstGeom>
          <a:noFill/>
          <a:ln w="9525">
            <a:noFill/>
            <a:miter lim="800000"/>
            <a:headEnd/>
            <a:tailEnd/>
          </a:ln>
        </p:spPr>
      </p:pic>
      <p:sp>
        <p:nvSpPr>
          <p:cNvPr id="6" name="Rectangle 5"/>
          <p:cNvSpPr/>
          <p:nvPr/>
        </p:nvSpPr>
        <p:spPr>
          <a:xfrm>
            <a:off x="428596" y="1857364"/>
            <a:ext cx="8077200" cy="1015663"/>
          </a:xfrm>
          <a:prstGeom prst="rect">
            <a:avLst/>
          </a:prstGeom>
          <a:noFill/>
        </p:spPr>
        <p:txBody>
          <a:bodyPr>
            <a:spAutoFit/>
          </a:bodyPr>
          <a:lstStyle/>
          <a:p>
            <a:pPr algn="ctr">
              <a:defRPr/>
            </a:pPr>
            <a:r>
              <a:rPr lang="en-US" sz="6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Bài</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 17: </a:t>
            </a:r>
            <a:r>
              <a:rPr lang="en-US" sz="6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Làm</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 con </a:t>
            </a:r>
            <a:r>
              <a:rPr lang="en-US" sz="6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bướm</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12" name="TextBox 11"/>
          <p:cNvSpPr txBox="1"/>
          <p:nvPr/>
        </p:nvSpPr>
        <p:spPr>
          <a:xfrm>
            <a:off x="3428992" y="571480"/>
            <a:ext cx="2214578" cy="584775"/>
          </a:xfrm>
          <a:prstGeom prst="rect">
            <a:avLst/>
          </a:prstGeom>
          <a:noFill/>
        </p:spPr>
        <p:txBody>
          <a:bodyPr wrap="square" rtlCol="0">
            <a:spAutoFit/>
          </a:bodyPr>
          <a:lstStyle/>
          <a:p>
            <a:r>
              <a:rPr lang="vi-VN" sz="3200" b="1" dirty="0" smtClean="0">
                <a:solidFill>
                  <a:schemeClr val="tx2">
                    <a:lumMod val="60000"/>
                    <a:lumOff val="40000"/>
                  </a:schemeClr>
                </a:solidFill>
              </a:rPr>
              <a:t>Thủ công</a:t>
            </a:r>
            <a:endParaRPr lang="vi-VN" sz="3200" b="1" dirty="0">
              <a:solidFill>
                <a:schemeClr val="tx2">
                  <a:lumMod val="60000"/>
                  <a:lumOff val="40000"/>
                </a:schemeClr>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de-thuong-.14.jpg"/>
          <p:cNvPicPr>
            <a:picLocks noChangeAspect="1"/>
          </p:cNvPicPr>
          <p:nvPr/>
        </p:nvPicPr>
        <p:blipFill>
          <a:blip r:embed="rId2" cstate="print"/>
          <a:stretch>
            <a:fillRect/>
          </a:stretch>
        </p:blipFill>
        <p:spPr>
          <a:xfrm>
            <a:off x="0" y="0"/>
            <a:ext cx="9144000" cy="6858000"/>
          </a:xfrm>
          <a:prstGeom prst="rect">
            <a:avLst/>
          </a:prstGeom>
        </p:spPr>
      </p:pic>
      <p:sp>
        <p:nvSpPr>
          <p:cNvPr id="5" name="Title 1"/>
          <p:cNvSpPr>
            <a:spLocks noGrp="1"/>
          </p:cNvSpPr>
          <p:nvPr>
            <p:ph type="title"/>
          </p:nvPr>
        </p:nvSpPr>
        <p:spPr>
          <a:xfrm>
            <a:off x="0" y="381000"/>
            <a:ext cx="8610600" cy="990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eaLnBrk="1" fontAlgn="auto" hangingPunct="1">
              <a:spcAft>
                <a:spcPts val="0"/>
              </a:spcAft>
              <a:defRPr/>
            </a:pPr>
            <a:r>
              <a:rPr lang="vi-VN" sz="3600" b="1" kern="10" dirty="0" smtClean="0">
                <a:ln w="9525" cmpd="sng">
                  <a:solidFill>
                    <a:srgbClr val="0000FF"/>
                  </a:solidFill>
                  <a:prstDash val="solid"/>
                  <a:round/>
                  <a:headEnd/>
                  <a:tailEnd/>
                </a:ln>
                <a:solidFill>
                  <a:srgbClr val="FF0000"/>
                </a:solidFill>
                <a:effectLst>
                  <a:outerShdw dist="53882" dir="2700000" algn="ctr" rotWithShape="0">
                    <a:srgbClr val="C0C0C0">
                      <a:alpha val="80000"/>
                    </a:srgbClr>
                  </a:outerShdw>
                </a:effectLst>
                <a:latin typeface="Times New Roman"/>
                <a:cs typeface="Times New Roman"/>
              </a:rPr>
              <a:t>Hoạt động 1: Quan sát và nhận xét mẫu:</a:t>
            </a:r>
            <a:endParaRPr lang="en-US" sz="2400" dirty="0">
              <a:solidFill>
                <a:srgbClr val="FF0000"/>
              </a:solidFill>
            </a:endParaRPr>
          </a:p>
        </p:txBody>
      </p:sp>
      <p:sp>
        <p:nvSpPr>
          <p:cNvPr id="6" name="Rectangle 4"/>
          <p:cNvSpPr>
            <a:spLocks noChangeArrowheads="1"/>
          </p:cNvSpPr>
          <p:nvPr/>
        </p:nvSpPr>
        <p:spPr bwMode="auto">
          <a:xfrm>
            <a:off x="0" y="1503363"/>
            <a:ext cx="4572000" cy="5355312"/>
          </a:xfrm>
          <a:prstGeom prst="rect">
            <a:avLst/>
          </a:prstGeom>
          <a:noFill/>
          <a:ln w="9525">
            <a:noFill/>
            <a:miter lim="800000"/>
            <a:headEnd/>
            <a:tailEnd/>
          </a:ln>
        </p:spPr>
        <p:txBody>
          <a:bodyPr>
            <a:spAutoFit/>
          </a:bodyPr>
          <a:lstStyle/>
          <a:p>
            <a:pPr>
              <a:spcBef>
                <a:spcPct val="50000"/>
              </a:spcBef>
            </a:pPr>
            <a:r>
              <a:rPr lang="en-US" sz="3600" b="1" dirty="0">
                <a:solidFill>
                  <a:srgbClr val="0000FF"/>
                </a:solidFill>
                <a:latin typeface="Times New Roman" pitchFamily="18" charset="0"/>
                <a:cs typeface="Times New Roman" pitchFamily="18" charset="0"/>
              </a:rPr>
              <a:t>1.Con </a:t>
            </a:r>
            <a:r>
              <a:rPr lang="en-US" sz="3600" b="1" dirty="0" err="1">
                <a:solidFill>
                  <a:srgbClr val="0000FF"/>
                </a:solidFill>
                <a:latin typeface="Times New Roman" pitchFamily="18" charset="0"/>
                <a:cs typeface="Times New Roman" pitchFamily="18" charset="0"/>
              </a:rPr>
              <a:t>bướm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được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làm</a:t>
            </a:r>
            <a:r>
              <a:rPr lang="en-US" sz="3600" b="1" dirty="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bằng</a:t>
            </a:r>
            <a:r>
              <a:rPr lang="vi-VN" sz="3600" b="1" dirty="0" smtClean="0">
                <a:solidFill>
                  <a:srgbClr val="0000FF"/>
                </a:solidFill>
                <a:latin typeface="Times New Roman" pitchFamily="18" charset="0"/>
                <a:cs typeface="Times New Roman" pitchFamily="18" charset="0"/>
              </a:rPr>
              <a:t> vật liệu</a:t>
            </a:r>
            <a:r>
              <a:rPr lang="en-US" sz="3600" b="1" dirty="0" smtClean="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gì</a:t>
            </a:r>
            <a:r>
              <a:rPr lang="en-US" sz="3600" b="1" dirty="0">
                <a:solidFill>
                  <a:srgbClr val="0000FF"/>
                </a:solidFill>
                <a:latin typeface="Times New Roman" pitchFamily="18" charset="0"/>
                <a:cs typeface="Times New Roman" pitchFamily="18" charset="0"/>
              </a:rPr>
              <a:t>?</a:t>
            </a:r>
          </a:p>
          <a:p>
            <a:pPr>
              <a:spcBef>
                <a:spcPct val="50000"/>
              </a:spcBef>
            </a:pPr>
            <a:r>
              <a:rPr lang="en-US" sz="3600" b="1" dirty="0" err="1">
                <a:latin typeface="Times New Roman" pitchFamily="18" charset="0"/>
                <a:cs typeface="Times New Roman" pitchFamily="18" charset="0"/>
              </a:rPr>
              <a:t>Giấy</a:t>
            </a:r>
            <a:r>
              <a:rPr lang="en-US" sz="3600" b="1" dirty="0">
                <a:latin typeface="Times New Roman" pitchFamily="18" charset="0"/>
                <a:cs typeface="Times New Roman" pitchFamily="18" charset="0"/>
              </a:rPr>
              <a:t> </a:t>
            </a:r>
            <a:r>
              <a:rPr lang="vi-VN"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a:p>
            <a:pPr>
              <a:spcBef>
                <a:spcPct val="50000"/>
              </a:spcBef>
            </a:pPr>
            <a:r>
              <a:rPr lang="en-US" sz="3600" b="1" dirty="0" smtClean="0">
                <a:solidFill>
                  <a:srgbClr val="0000FF"/>
                </a:solidFill>
                <a:latin typeface="Times New Roman" pitchFamily="18" charset="0"/>
                <a:cs typeface="Times New Roman" pitchFamily="18" charset="0"/>
              </a:rPr>
              <a:t>2.</a:t>
            </a:r>
            <a:r>
              <a:rPr lang="vi-VN" sz="3600" b="1" dirty="0" smtClean="0">
                <a:solidFill>
                  <a:srgbClr val="0000FF"/>
                </a:solidFill>
                <a:latin typeface="Times New Roman" pitchFamily="18" charset="0"/>
                <a:cs typeface="Times New Roman" pitchFamily="18" charset="0"/>
              </a:rPr>
              <a:t> Con bướm có</a:t>
            </a:r>
            <a:r>
              <a:rPr lang="en-US" sz="3600" b="1" dirty="0" smtClean="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bộ</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phận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nào</a:t>
            </a:r>
            <a:r>
              <a:rPr lang="en-US" sz="3600" b="1" dirty="0">
                <a:solidFill>
                  <a:srgbClr val="0000FF"/>
                </a:solidFill>
                <a:latin typeface="Times New Roman" pitchFamily="18" charset="0"/>
                <a:cs typeface="Times New Roman" pitchFamily="18" charset="0"/>
              </a:rPr>
              <a:t>? </a:t>
            </a:r>
          </a:p>
          <a:p>
            <a:pPr>
              <a:spcBef>
                <a:spcPct val="50000"/>
              </a:spcBef>
            </a:pPr>
            <a:r>
              <a:rPr lang="en-US" sz="3600" b="1" dirty="0" err="1">
                <a:latin typeface="Times New Roman" pitchFamily="18" charset="0"/>
                <a:cs typeface="Times New Roman" pitchFamily="18" charset="0"/>
              </a:rPr>
              <a:t>Gồm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3 </a:t>
            </a:r>
            <a:r>
              <a:rPr lang="en-US" sz="3600" b="1" dirty="0" err="1">
                <a:latin typeface="Times New Roman" pitchFamily="18" charset="0"/>
                <a:cs typeface="Times New Roman" pitchFamily="18" charset="0"/>
              </a:rPr>
              <a:t>bộ</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bướm</a:t>
            </a:r>
            <a:r>
              <a:rPr lang="en-US" sz="3600" b="1" dirty="0">
                <a:latin typeface="Times New Roman" pitchFamily="18" charset="0"/>
                <a:cs typeface="Times New Roman" pitchFamily="18" charset="0"/>
              </a:rPr>
              <a:t>.</a:t>
            </a:r>
          </a:p>
        </p:txBody>
      </p:sp>
      <p:pic>
        <p:nvPicPr>
          <p:cNvPr id="7" name="Picture 5"/>
          <p:cNvPicPr>
            <a:picLocks noGrp="1" noChangeAspect="1" noChangeArrowheads="1"/>
          </p:cNvPicPr>
          <p:nvPr>
            <p:ph idx="1"/>
          </p:nvPr>
        </p:nvPicPr>
        <p:blipFill>
          <a:blip r:embed="rId3" cstate="print"/>
          <a:srcRect/>
          <a:stretch>
            <a:fillRect/>
          </a:stretch>
        </p:blipFill>
        <p:spPr>
          <a:xfrm>
            <a:off x="5072066" y="1785926"/>
            <a:ext cx="3810000" cy="4648200"/>
          </a:xfrm>
          <a:prstGeom prst="rect">
            <a:avLst/>
          </a:prstGeom>
          <a:ln>
            <a:noFill/>
          </a:ln>
          <a:effectLst>
            <a:softEdge rad="112500"/>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heel(4)">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amond(in)">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9700" y="387350"/>
            <a:ext cx="88392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eaLnBrk="1" fontAlgn="auto" hangingPunct="1">
              <a:spcAft>
                <a:spcPts val="0"/>
              </a:spcAft>
              <a:defRPr/>
            </a:pPr>
            <a:r>
              <a:rPr lang="vi-VN" sz="4400" b="1" kern="10" dirty="0" smtClean="0">
                <a:ln w="9525">
                  <a:solidFill>
                    <a:srgbClr val="FF0000"/>
                  </a:solidFill>
                  <a:round/>
                  <a:headEnd/>
                  <a:tailEnd/>
                </a:ln>
                <a:gradFill rotWithShape="1">
                  <a:gsLst>
                    <a:gs pos="0">
                      <a:srgbClr val="0066FF"/>
                    </a:gs>
                    <a:gs pos="100000">
                      <a:srgbClr val="FF66FF"/>
                    </a:gs>
                  </a:gsLst>
                  <a:lin ang="5400000" scaled="1"/>
                </a:gradFill>
                <a:latin typeface="Times New Roman"/>
                <a:ea typeface="+mn-ea"/>
                <a:cs typeface="Times New Roman"/>
              </a:rPr>
              <a:t>Hoạt động 2:  </a:t>
            </a:r>
            <a:r>
              <a:rPr lang="vi-VN" b="1" kern="10" dirty="0" smtClean="0">
                <a:ln w="9525">
                  <a:solidFill>
                    <a:srgbClr val="FF0000"/>
                  </a:solidFill>
                  <a:round/>
                  <a:headEnd/>
                  <a:tailEnd/>
                </a:ln>
                <a:gradFill rotWithShape="1">
                  <a:gsLst>
                    <a:gs pos="0">
                      <a:srgbClr val="0066FF"/>
                    </a:gs>
                    <a:gs pos="100000">
                      <a:srgbClr val="FF66FF"/>
                    </a:gs>
                  </a:gsLst>
                  <a:lin ang="5400000" scaled="1"/>
                </a:gradFill>
                <a:latin typeface="Times New Roman"/>
                <a:ea typeface="+mn-ea"/>
                <a:cs typeface="Times New Roman"/>
              </a:rPr>
              <a:t>Qui trình</a:t>
            </a:r>
            <a:r>
              <a:rPr lang="vi-VN" sz="4400" b="1" kern="10" dirty="0" smtClean="0">
                <a:ln w="9525">
                  <a:solidFill>
                    <a:srgbClr val="FF0000"/>
                  </a:solidFill>
                  <a:round/>
                  <a:headEnd/>
                  <a:tailEnd/>
                </a:ln>
                <a:gradFill rotWithShape="1">
                  <a:gsLst>
                    <a:gs pos="0">
                      <a:srgbClr val="0066FF"/>
                    </a:gs>
                    <a:gs pos="100000">
                      <a:srgbClr val="FF66FF"/>
                    </a:gs>
                  </a:gsLst>
                  <a:lin ang="5400000" scaled="1"/>
                </a:gradFill>
                <a:latin typeface="Times New Roman"/>
                <a:ea typeface="+mn-ea"/>
                <a:cs typeface="Times New Roman"/>
              </a:rPr>
              <a:t> thực hành</a:t>
            </a:r>
            <a:endParaRPr lang="en-US" sz="4400" dirty="0"/>
          </a:p>
        </p:txBody>
      </p:sp>
      <p:sp>
        <p:nvSpPr>
          <p:cNvPr id="23555" name="Rectangle 8"/>
          <p:cNvSpPr>
            <a:spLocks noChangeArrowheads="1"/>
          </p:cNvSpPr>
          <p:nvPr/>
        </p:nvSpPr>
        <p:spPr bwMode="auto">
          <a:xfrm>
            <a:off x="533400" y="2209800"/>
            <a:ext cx="7620000" cy="4385816"/>
          </a:xfrm>
          <a:prstGeom prst="rect">
            <a:avLst/>
          </a:prstGeom>
          <a:noFill/>
          <a:ln w="9525">
            <a:noFill/>
            <a:miter lim="800000"/>
            <a:headEnd/>
            <a:tailEnd/>
          </a:ln>
        </p:spPr>
        <p:txBody>
          <a:bodyPr>
            <a:spAutoFit/>
          </a:bodyPr>
          <a:lstStyle/>
          <a:p>
            <a:pPr>
              <a:spcBef>
                <a:spcPct val="50000"/>
              </a:spcBef>
            </a:pP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bước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thực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hiện</a:t>
            </a:r>
            <a:r>
              <a:rPr lang="en-US" sz="3600" b="1" dirty="0">
                <a:solidFill>
                  <a:srgbClr val="0000FF"/>
                </a:solidFill>
                <a:latin typeface="Times New Roman" pitchFamily="18" charset="0"/>
                <a:cs typeface="Times New Roman" pitchFamily="18" charset="0"/>
              </a:rPr>
              <a:t>:</a:t>
            </a:r>
          </a:p>
          <a:p>
            <a:pPr>
              <a:spcBef>
                <a:spcPct val="50000"/>
              </a:spcBef>
            </a:pP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Bước</a:t>
            </a:r>
            <a:r>
              <a:rPr lang="en-US" sz="3600" b="1" dirty="0">
                <a:solidFill>
                  <a:srgbClr val="FF3300"/>
                </a:solidFill>
                <a:latin typeface="Times New Roman" pitchFamily="18" charset="0"/>
                <a:cs typeface="Times New Roman" pitchFamily="18" charset="0"/>
              </a:rPr>
              <a:t> 1:</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Cắt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giấy</a:t>
            </a:r>
            <a:r>
              <a:rPr lang="en-US" sz="3600" b="1" dirty="0">
                <a:latin typeface="Times New Roman" pitchFamily="18" charset="0"/>
                <a:cs typeface="Times New Roman" pitchFamily="18" charset="0"/>
              </a:rPr>
              <a:t>. </a:t>
            </a:r>
          </a:p>
          <a:p>
            <a:pPr>
              <a:spcBef>
                <a:spcPct val="50000"/>
              </a:spcBef>
            </a:pP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Bước</a:t>
            </a:r>
            <a:r>
              <a:rPr lang="en-US" sz="3600" b="1" dirty="0">
                <a:solidFill>
                  <a:srgbClr val="FF3300"/>
                </a:solidFill>
                <a:latin typeface="Times New Roman" pitchFamily="18" charset="0"/>
                <a:cs typeface="Times New Roman" pitchFamily="18" charset="0"/>
              </a:rPr>
              <a:t> 2:</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bướm</a:t>
            </a:r>
            <a:r>
              <a:rPr lang="en-US" sz="3600" b="1" dirty="0">
                <a:latin typeface="Times New Roman" pitchFamily="18" charset="0"/>
                <a:cs typeface="Times New Roman" pitchFamily="18" charset="0"/>
              </a:rPr>
              <a:t>.</a:t>
            </a:r>
          </a:p>
          <a:p>
            <a:pPr>
              <a:spcBef>
                <a:spcPct val="50000"/>
              </a:spcBef>
            </a:pP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Bước</a:t>
            </a:r>
            <a:r>
              <a:rPr lang="en-US" sz="3600" b="1" dirty="0">
                <a:solidFill>
                  <a:srgbClr val="FF3300"/>
                </a:solidFill>
                <a:latin typeface="Times New Roman" pitchFamily="18" charset="0"/>
                <a:cs typeface="Times New Roman" pitchFamily="18" charset="0"/>
              </a:rPr>
              <a:t> 3:</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Buộc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thân</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bướm</a:t>
            </a:r>
            <a:r>
              <a:rPr lang="vi-VN" sz="36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a:p>
            <a:pPr>
              <a:spcBef>
                <a:spcPct val="50000"/>
              </a:spcBef>
            </a:pP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Bước</a:t>
            </a:r>
            <a:r>
              <a:rPr lang="en-US" sz="3600" b="1" dirty="0">
                <a:solidFill>
                  <a:srgbClr val="FF3300"/>
                </a:solidFill>
                <a:latin typeface="Times New Roman" pitchFamily="18" charset="0"/>
                <a:cs typeface="Times New Roman" pitchFamily="18" charset="0"/>
              </a:rPr>
              <a:t> 4:</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bướm</a:t>
            </a:r>
            <a:r>
              <a:rPr lang="en-US" b="1" dirty="0">
                <a:latin typeface="Times New Roman" pitchFamily="18" charset="0"/>
                <a:cs typeface="Times New Roman" pitchFamily="18" charset="0"/>
              </a:rPr>
              <a:t> </a:t>
            </a:r>
            <a:r>
              <a:rPr lang="vi-VN" b="1" dirty="0" smtClean="0">
                <a:latin typeface="Times New Roman" pitchFamily="18" charset="0"/>
                <a:cs typeface="Times New Roman" pitchFamily="18" charset="0"/>
              </a:rPr>
              <a:t>.</a:t>
            </a:r>
          </a:p>
          <a:p>
            <a:pPr>
              <a:spcBef>
                <a:spcPct val="50000"/>
              </a:spcBef>
            </a:pPr>
            <a:endParaRPr lang="en-US" b="1" dirty="0">
              <a:latin typeface="Times New Roman" pitchFamily="18" charset="0"/>
              <a:cs typeface="Times New Roman" pitchFamily="18" charset="0"/>
            </a:endParaRPr>
          </a:p>
        </p:txBody>
      </p:sp>
      <p:pic>
        <p:nvPicPr>
          <p:cNvPr id="23556" name="Picture 7" descr="50e4eb424fb6[1]"/>
          <p:cNvPicPr>
            <a:picLocks noChangeAspect="1" noChangeArrowheads="1" noCrop="1"/>
          </p:cNvPicPr>
          <p:nvPr/>
        </p:nvPicPr>
        <p:blipFill>
          <a:blip r:embed="rId2" cstate="print"/>
          <a:srcRect/>
          <a:stretch>
            <a:fillRect/>
          </a:stretch>
        </p:blipFill>
        <p:spPr bwMode="auto">
          <a:xfrm>
            <a:off x="0" y="0"/>
            <a:ext cx="757238" cy="838200"/>
          </a:xfrm>
          <a:prstGeom prst="rect">
            <a:avLst/>
          </a:prstGeom>
          <a:noFill/>
          <a:ln w="9525">
            <a:noFill/>
            <a:miter lim="800000"/>
            <a:headEnd/>
            <a:tailEnd/>
          </a:ln>
        </p:spPr>
      </p:pic>
      <p:pic>
        <p:nvPicPr>
          <p:cNvPr id="23557" name="Picture 7" descr="50e4eb424fb6[1]"/>
          <p:cNvPicPr>
            <a:picLocks noChangeAspect="1" noChangeArrowheads="1" noCrop="1"/>
          </p:cNvPicPr>
          <p:nvPr/>
        </p:nvPicPr>
        <p:blipFill>
          <a:blip r:embed="rId2" cstate="print"/>
          <a:srcRect/>
          <a:stretch>
            <a:fillRect/>
          </a:stretch>
        </p:blipFill>
        <p:spPr bwMode="auto">
          <a:xfrm>
            <a:off x="0" y="6019800"/>
            <a:ext cx="757238" cy="838200"/>
          </a:xfrm>
          <a:prstGeom prst="rect">
            <a:avLst/>
          </a:prstGeom>
          <a:noFill/>
          <a:ln w="9525">
            <a:noFill/>
            <a:miter lim="800000"/>
            <a:headEnd/>
            <a:tailEnd/>
          </a:ln>
        </p:spPr>
      </p:pic>
      <p:pic>
        <p:nvPicPr>
          <p:cNvPr id="23558" name="Picture 7" descr="50e4eb424fb6[1]"/>
          <p:cNvPicPr>
            <a:picLocks noChangeAspect="1" noChangeArrowheads="1" noCrop="1"/>
          </p:cNvPicPr>
          <p:nvPr/>
        </p:nvPicPr>
        <p:blipFill>
          <a:blip r:embed="rId2" cstate="print"/>
          <a:srcRect/>
          <a:stretch>
            <a:fillRect/>
          </a:stretch>
        </p:blipFill>
        <p:spPr bwMode="auto">
          <a:xfrm>
            <a:off x="8077200" y="6019800"/>
            <a:ext cx="757238" cy="838200"/>
          </a:xfrm>
          <a:prstGeom prst="rect">
            <a:avLst/>
          </a:prstGeom>
          <a:noFill/>
          <a:ln w="9525">
            <a:noFill/>
            <a:miter lim="800000"/>
            <a:headEnd/>
            <a:tailEnd/>
          </a:ln>
        </p:spPr>
      </p:pic>
      <p:pic>
        <p:nvPicPr>
          <p:cNvPr id="23559" name="Picture 7" descr="50e4eb424fb6[1]"/>
          <p:cNvPicPr>
            <a:picLocks noChangeAspect="1" noChangeArrowheads="1" noCrop="1"/>
          </p:cNvPicPr>
          <p:nvPr/>
        </p:nvPicPr>
        <p:blipFill>
          <a:blip r:embed="rId2" cstate="print"/>
          <a:srcRect/>
          <a:stretch>
            <a:fillRect/>
          </a:stretch>
        </p:blipFill>
        <p:spPr bwMode="auto">
          <a:xfrm>
            <a:off x="7848600" y="0"/>
            <a:ext cx="757238" cy="8382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555"/>
                                        </p:tgtEl>
                                        <p:attrNameLst>
                                          <p:attrName>ppt_y</p:attrName>
                                        </p:attrNameLst>
                                      </p:cBhvr>
                                      <p:tavLst>
                                        <p:tav tm="0">
                                          <p:val>
                                            <p:strVal val="#ppt_y"/>
                                          </p:val>
                                        </p:tav>
                                        <p:tav tm="100000">
                                          <p:val>
                                            <p:strVal val="#ppt_y"/>
                                          </p:val>
                                        </p:tav>
                                      </p:tavLst>
                                    </p:anim>
                                    <p:anim calcmode="lin" valueType="num">
                                      <p:cBhvr>
                                        <p:cTn id="9" dur="500" fill="hold"/>
                                        <p:tgtEl>
                                          <p:spTgt spid="2355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55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3"/>
          <p:cNvSpPr txBox="1">
            <a:spLocks noChangeArrowheads="1"/>
          </p:cNvSpPr>
          <p:nvPr/>
        </p:nvSpPr>
        <p:spPr bwMode="auto">
          <a:xfrm>
            <a:off x="457200" y="0"/>
            <a:ext cx="6329378" cy="762000"/>
          </a:xfrm>
          <a:prstGeom prst="rect">
            <a:avLst/>
          </a:prstGeom>
          <a:noFill/>
          <a:ln w="9525">
            <a:noFill/>
            <a:miter lim="800000"/>
            <a:headEnd/>
            <a:tailEnd/>
          </a:ln>
          <a:effectLst/>
        </p:spPr>
        <p:txBody>
          <a:bodyPr/>
          <a:lstStyle/>
          <a:p>
            <a:pPr marL="342900" indent="-342900" algn="ctr">
              <a:spcBef>
                <a:spcPct val="20000"/>
              </a:spcBef>
              <a:defRPr/>
            </a:pPr>
            <a:r>
              <a:rPr lang="en-US" sz="4400" b="1" u="sng" kern="0" dirty="0" err="1">
                <a:solidFill>
                  <a:srgbClr val="FF0066"/>
                </a:solidFill>
                <a:latin typeface="Times New Roman" pitchFamily="18" charset="0"/>
                <a:cs typeface="Times New Roman" pitchFamily="18" charset="0"/>
              </a:rPr>
              <a:t>Bước</a:t>
            </a:r>
            <a:r>
              <a:rPr lang="en-US" sz="4400" b="1" u="sng" kern="0" dirty="0">
                <a:solidFill>
                  <a:srgbClr val="FF0066"/>
                </a:solidFill>
                <a:latin typeface="Times New Roman" pitchFamily="18" charset="0"/>
                <a:cs typeface="Times New Roman" pitchFamily="18" charset="0"/>
              </a:rPr>
              <a:t> </a:t>
            </a:r>
            <a:r>
              <a:rPr lang="en-US" sz="4400" b="1" u="sng" kern="0" dirty="0" smtClean="0">
                <a:solidFill>
                  <a:srgbClr val="FF0066"/>
                </a:solidFill>
                <a:latin typeface="Times New Roman" pitchFamily="18" charset="0"/>
                <a:cs typeface="Times New Roman" pitchFamily="18" charset="0"/>
              </a:rPr>
              <a:t>1:</a:t>
            </a:r>
            <a:r>
              <a:rPr lang="vi-VN" sz="4400" b="1" u="sng" kern="0" dirty="0">
                <a:solidFill>
                  <a:srgbClr val="FF0066"/>
                </a:solidFill>
                <a:latin typeface="Times New Roman" pitchFamily="18" charset="0"/>
                <a:cs typeface="Times New Roman" pitchFamily="18" charset="0"/>
              </a:rPr>
              <a:t> </a:t>
            </a:r>
            <a:r>
              <a:rPr lang="vi-VN" sz="4400" b="1" u="sng" kern="0" dirty="0" smtClean="0">
                <a:solidFill>
                  <a:srgbClr val="FF0066"/>
                </a:solidFill>
                <a:latin typeface="Times New Roman" pitchFamily="18" charset="0"/>
                <a:cs typeface="Times New Roman" pitchFamily="18" charset="0"/>
              </a:rPr>
              <a:t> Cắt giấy</a:t>
            </a:r>
          </a:p>
          <a:p>
            <a:pPr marL="342900" indent="-342900" algn="ctr">
              <a:spcBef>
                <a:spcPct val="20000"/>
              </a:spcBef>
              <a:defRPr/>
            </a:pPr>
            <a:r>
              <a:rPr lang="en-US" sz="3600" kern="0" dirty="0" smtClean="0">
                <a:solidFill>
                  <a:srgbClr val="000000"/>
                </a:solidFill>
                <a:latin typeface="Arial"/>
              </a:rPr>
              <a:t> </a:t>
            </a:r>
            <a:endParaRPr lang="en-US" sz="3600" kern="0" dirty="0">
              <a:solidFill>
                <a:srgbClr val="000000"/>
              </a:solidFill>
              <a:latin typeface="Arial"/>
            </a:endParaRPr>
          </a:p>
        </p:txBody>
      </p:sp>
      <p:sp>
        <p:nvSpPr>
          <p:cNvPr id="7" name="Rectangle 4"/>
          <p:cNvSpPr>
            <a:spLocks noChangeArrowheads="1"/>
          </p:cNvSpPr>
          <p:nvPr/>
        </p:nvSpPr>
        <p:spPr bwMode="auto">
          <a:xfrm>
            <a:off x="0" y="762000"/>
            <a:ext cx="9144000" cy="2308225"/>
          </a:xfrm>
          <a:prstGeom prst="rect">
            <a:avLst/>
          </a:prstGeom>
          <a:noFill/>
          <a:ln w="9525">
            <a:noFill/>
            <a:miter lim="800000"/>
            <a:headEnd/>
            <a:tailEnd/>
          </a:ln>
          <a:effectLst/>
        </p:spPr>
        <p:txBody>
          <a:bodyPr>
            <a:spAutoFit/>
          </a:bodyPr>
          <a:lstStyle/>
          <a:p>
            <a:pPr fontAlgn="auto">
              <a:spcBef>
                <a:spcPts val="0"/>
              </a:spcBef>
              <a:spcAft>
                <a:spcPts val="0"/>
              </a:spcAft>
              <a:defRPr/>
            </a:pPr>
            <a:r>
              <a:rPr lang="vi-VN" sz="3600" b="1" kern="0" dirty="0" smtClean="0">
                <a:solidFill>
                  <a:sysClr val="windowText" lastClr="000000"/>
                </a:solidFill>
                <a:latin typeface="Times New Roman" pitchFamily="18" charset="0"/>
                <a:cs typeface="Times New Roman" pitchFamily="18" charset="0"/>
              </a:rPr>
              <a:t> - </a:t>
            </a:r>
            <a:r>
              <a:rPr lang="en-US" sz="3600" b="1" kern="0" dirty="0" err="1" smtClean="0">
                <a:solidFill>
                  <a:sysClr val="windowText" lastClr="000000"/>
                </a:solidFill>
                <a:latin typeface="Times New Roman" pitchFamily="18" charset="0"/>
                <a:cs typeface="Times New Roman" pitchFamily="18" charset="0"/>
              </a:rPr>
              <a:t>Cắt</a:t>
            </a:r>
            <a:r>
              <a:rPr lang="en-US" sz="3600" b="1" kern="0" dirty="0" smtClean="0">
                <a:solidFill>
                  <a:sysClr val="windowText" lastClr="000000"/>
                </a:solidFill>
                <a:latin typeface="Times New Roman" pitchFamily="18" charset="0"/>
                <a:cs typeface="Times New Roman" pitchFamily="18" charset="0"/>
              </a:rPr>
              <a:t> </a:t>
            </a:r>
            <a:r>
              <a:rPr lang="en-US" sz="3600" b="1" kern="0" dirty="0" err="1">
                <a:solidFill>
                  <a:sysClr val="windowText" lastClr="000000"/>
                </a:solidFill>
                <a:latin typeface="Times New Roman" pitchFamily="18" charset="0"/>
                <a:cs typeface="Times New Roman" pitchFamily="18" charset="0"/>
              </a:rPr>
              <a:t>tờ</a:t>
            </a:r>
            <a:r>
              <a:rPr lang="en-US" sz="3600" b="1" kern="0" dirty="0">
                <a:solidFill>
                  <a:sysClr val="windowText" lastClr="000000"/>
                </a:solidFill>
                <a:latin typeface="Times New Roman" pitchFamily="18" charset="0"/>
                <a:cs typeface="Times New Roman" pitchFamily="18" charset="0"/>
              </a:rPr>
              <a:t> </a:t>
            </a:r>
            <a:r>
              <a:rPr lang="en-US" sz="3600" b="1" kern="0" dirty="0" err="1">
                <a:solidFill>
                  <a:sysClr val="windowText" lastClr="000000"/>
                </a:solidFill>
                <a:latin typeface="Times New Roman" pitchFamily="18" charset="0"/>
                <a:cs typeface="Times New Roman" pitchFamily="18" charset="0"/>
              </a:rPr>
              <a:t>giấy</a:t>
            </a:r>
            <a:r>
              <a:rPr lang="en-US" sz="3600" b="1" kern="0" dirty="0">
                <a:solidFill>
                  <a:sysClr val="windowText" lastClr="000000"/>
                </a:solidFill>
                <a:latin typeface="Times New Roman" pitchFamily="18" charset="0"/>
                <a:cs typeface="Times New Roman" pitchFamily="18" charset="0"/>
              </a:rPr>
              <a:t> </a:t>
            </a:r>
            <a:r>
              <a:rPr lang="en-US" sz="3600" b="1" kern="0" dirty="0" err="1">
                <a:solidFill>
                  <a:sysClr val="windowText" lastClr="000000"/>
                </a:solidFill>
                <a:latin typeface="Times New Roman" pitchFamily="18" charset="0"/>
                <a:cs typeface="Times New Roman" pitchFamily="18" charset="0"/>
              </a:rPr>
              <a:t>hình</a:t>
            </a:r>
            <a:r>
              <a:rPr lang="en-US" sz="3600" b="1" kern="0" dirty="0">
                <a:solidFill>
                  <a:sysClr val="windowText" lastClr="000000"/>
                </a:solidFill>
                <a:latin typeface="Times New Roman" pitchFamily="18" charset="0"/>
                <a:cs typeface="Times New Roman" pitchFamily="18" charset="0"/>
              </a:rPr>
              <a:t> </a:t>
            </a:r>
            <a:r>
              <a:rPr lang="en-US" sz="3600" b="1" kern="0" dirty="0" err="1">
                <a:solidFill>
                  <a:sysClr val="windowText" lastClr="000000"/>
                </a:solidFill>
                <a:latin typeface="Times New Roman" pitchFamily="18" charset="0"/>
                <a:cs typeface="Times New Roman" pitchFamily="18" charset="0"/>
              </a:rPr>
              <a:t>vuông</a:t>
            </a:r>
            <a:r>
              <a:rPr lang="en-US" sz="3600" b="1" kern="0" dirty="0">
                <a:solidFill>
                  <a:sysClr val="windowText" lastClr="000000"/>
                </a:solidFill>
                <a:latin typeface="Times New Roman" pitchFamily="18" charset="0"/>
                <a:cs typeface="Times New Roman" pitchFamily="18" charset="0"/>
              </a:rPr>
              <a:t> </a:t>
            </a:r>
            <a:r>
              <a:rPr lang="en-US" sz="3600" b="1" kern="0" dirty="0" err="1">
                <a:solidFill>
                  <a:sysClr val="windowText" lastClr="000000"/>
                </a:solidFill>
                <a:latin typeface="Times New Roman" pitchFamily="18" charset="0"/>
                <a:cs typeface="Times New Roman" pitchFamily="18" charset="0"/>
              </a:rPr>
              <a:t>có</a:t>
            </a:r>
            <a:r>
              <a:rPr lang="en-US" sz="3600" b="1" kern="0" dirty="0">
                <a:solidFill>
                  <a:sysClr val="windowText" lastClr="000000"/>
                </a:solidFill>
                <a:latin typeface="Times New Roman" pitchFamily="18" charset="0"/>
                <a:cs typeface="Times New Roman" pitchFamily="18" charset="0"/>
              </a:rPr>
              <a:t> </a:t>
            </a:r>
            <a:r>
              <a:rPr lang="en-US" sz="3600" b="1" kern="0" dirty="0" err="1">
                <a:solidFill>
                  <a:sysClr val="windowText" lastClr="000000"/>
                </a:solidFill>
                <a:latin typeface="Times New Roman" pitchFamily="18" charset="0"/>
                <a:cs typeface="Times New Roman" pitchFamily="18" charset="0"/>
              </a:rPr>
              <a:t>cạnh</a:t>
            </a:r>
            <a:r>
              <a:rPr lang="en-US" sz="3600" b="1" kern="0" dirty="0">
                <a:solidFill>
                  <a:sysClr val="windowText" lastClr="000000"/>
                </a:solidFill>
                <a:latin typeface="Times New Roman" pitchFamily="18" charset="0"/>
                <a:cs typeface="Times New Roman" pitchFamily="18" charset="0"/>
              </a:rPr>
              <a:t> </a:t>
            </a:r>
            <a:r>
              <a:rPr lang="en-US" sz="3600" b="1" kern="0" dirty="0" smtClean="0">
                <a:solidFill>
                  <a:sysClr val="windowText" lastClr="000000"/>
                </a:solidFill>
                <a:latin typeface="Times New Roman" pitchFamily="18" charset="0"/>
                <a:cs typeface="Times New Roman" pitchFamily="18" charset="0"/>
              </a:rPr>
              <a:t>14 ô</a:t>
            </a:r>
            <a:r>
              <a:rPr lang="vi-VN" sz="3600" b="1" kern="0" dirty="0" smtClean="0">
                <a:solidFill>
                  <a:sysClr val="windowText" lastClr="000000"/>
                </a:solidFill>
                <a:latin typeface="Times New Roman" pitchFamily="18" charset="0"/>
                <a:cs typeface="Times New Roman" pitchFamily="18" charset="0"/>
              </a:rPr>
              <a:t>.</a:t>
            </a:r>
            <a:endParaRPr lang="en-US" sz="3600" b="1" kern="0" dirty="0" smtClean="0">
              <a:solidFill>
                <a:sysClr val="windowText" lastClr="000000"/>
              </a:solidFill>
              <a:latin typeface="Times New Roman" pitchFamily="18" charset="0"/>
              <a:cs typeface="Times New Roman" pitchFamily="18" charset="0"/>
            </a:endParaRPr>
          </a:p>
          <a:p>
            <a:pPr fontAlgn="auto">
              <a:spcBef>
                <a:spcPts val="0"/>
              </a:spcBef>
              <a:spcAft>
                <a:spcPts val="0"/>
              </a:spcAft>
              <a:defRPr/>
            </a:pPr>
            <a:r>
              <a:rPr lang="vi-VN" sz="3600" b="1" kern="0" dirty="0" smtClean="0">
                <a:solidFill>
                  <a:sysClr val="windowText" lastClr="000000"/>
                </a:solidFill>
                <a:latin typeface="Times New Roman" pitchFamily="18" charset="0"/>
                <a:cs typeface="Times New Roman" pitchFamily="18" charset="0"/>
              </a:rPr>
              <a:t> - </a:t>
            </a:r>
            <a:r>
              <a:rPr lang="en-US" sz="3600" b="1" kern="0" dirty="0" err="1" smtClean="0">
                <a:solidFill>
                  <a:sysClr val="windowText" lastClr="000000"/>
                </a:solidFill>
                <a:latin typeface="Times New Roman" pitchFamily="18" charset="0"/>
                <a:cs typeface="Times New Roman" pitchFamily="18" charset="0"/>
              </a:rPr>
              <a:t>Cắt</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một</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tờ</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giấy</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hình</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vuông</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có</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cạnh</a:t>
            </a:r>
            <a:r>
              <a:rPr lang="en-US" sz="3600" b="1" kern="0" dirty="0" smtClean="0">
                <a:solidFill>
                  <a:sysClr val="windowText" lastClr="000000"/>
                </a:solidFill>
                <a:latin typeface="Times New Roman" pitchFamily="18" charset="0"/>
                <a:cs typeface="Times New Roman" pitchFamily="18" charset="0"/>
              </a:rPr>
              <a:t> 10 ô</a:t>
            </a:r>
            <a:r>
              <a:rPr lang="vi-VN" sz="3600" b="1" kern="0" dirty="0" smtClean="0">
                <a:solidFill>
                  <a:sysClr val="windowText" lastClr="000000"/>
                </a:solidFill>
                <a:latin typeface="Times New Roman" pitchFamily="18" charset="0"/>
                <a:cs typeface="Times New Roman" pitchFamily="18" charset="0"/>
              </a:rPr>
              <a:t>.</a:t>
            </a:r>
            <a:endParaRPr lang="en-US" sz="3600" b="1" kern="0" dirty="0" smtClean="0">
              <a:solidFill>
                <a:sysClr val="windowText" lastClr="000000"/>
              </a:solidFill>
              <a:latin typeface="Times New Roman" pitchFamily="18" charset="0"/>
              <a:cs typeface="Times New Roman" pitchFamily="18" charset="0"/>
            </a:endParaRPr>
          </a:p>
          <a:p>
            <a:pPr fontAlgn="auto">
              <a:spcBef>
                <a:spcPts val="0"/>
              </a:spcBef>
              <a:spcAft>
                <a:spcPts val="0"/>
              </a:spcAft>
              <a:defRPr/>
            </a:pPr>
            <a:r>
              <a:rPr lang="vi-VN" sz="3600" b="1" kern="0" dirty="0" smtClean="0">
                <a:solidFill>
                  <a:sysClr val="windowText" lastClr="000000"/>
                </a:solidFill>
                <a:latin typeface="Times New Roman" pitchFamily="18" charset="0"/>
                <a:cs typeface="Times New Roman" pitchFamily="18" charset="0"/>
              </a:rPr>
              <a:t> -</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Cắt</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một</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nan</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giấy</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hình</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chữ</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nhật</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khác</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màu</a:t>
            </a:r>
            <a:r>
              <a:rPr lang="vi-VN" sz="3600" b="1" kern="0" dirty="0" smtClean="0">
                <a:solidFill>
                  <a:sysClr val="windowText" lastClr="000000"/>
                </a:solidFill>
                <a:latin typeface="Times New Roman" pitchFamily="18" charset="0"/>
                <a:cs typeface="Times New Roman" pitchFamily="18" charset="0"/>
              </a:rPr>
              <a:t> </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dài</a:t>
            </a:r>
            <a:r>
              <a:rPr lang="en-US" sz="3600" b="1" kern="0" dirty="0" smtClean="0">
                <a:solidFill>
                  <a:sysClr val="windowText" lastClr="000000"/>
                </a:solidFill>
                <a:latin typeface="Times New Roman" pitchFamily="18" charset="0"/>
                <a:cs typeface="Times New Roman" pitchFamily="18" charset="0"/>
              </a:rPr>
              <a:t> 12 ô, </a:t>
            </a:r>
            <a:r>
              <a:rPr lang="en-US" sz="3600" b="1" kern="0" dirty="0" err="1" smtClean="0">
                <a:solidFill>
                  <a:sysClr val="windowText" lastClr="000000"/>
                </a:solidFill>
                <a:latin typeface="Times New Roman" pitchFamily="18" charset="0"/>
                <a:cs typeface="Times New Roman" pitchFamily="18" charset="0"/>
              </a:rPr>
              <a:t>rộng</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gần</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nửa</a:t>
            </a:r>
            <a:r>
              <a:rPr lang="en-US" sz="3600" b="1" kern="0" dirty="0" smtClean="0">
                <a:solidFill>
                  <a:sysClr val="windowText" lastClr="000000"/>
                </a:solidFill>
                <a:latin typeface="Times New Roman" pitchFamily="18" charset="0"/>
                <a:cs typeface="Times New Roman" pitchFamily="18" charset="0"/>
              </a:rPr>
              <a:t> ô </a:t>
            </a:r>
            <a:r>
              <a:rPr lang="en-US" sz="3600" b="1" kern="0" dirty="0" err="1" smtClean="0">
                <a:solidFill>
                  <a:sysClr val="windowText" lastClr="000000"/>
                </a:solidFill>
                <a:latin typeface="Times New Roman" pitchFamily="18" charset="0"/>
                <a:cs typeface="Times New Roman" pitchFamily="18" charset="0"/>
              </a:rPr>
              <a:t>để</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làm</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râu</a:t>
            </a:r>
            <a:r>
              <a:rPr lang="en-US" sz="3600" b="1" kern="0" dirty="0" smtClean="0">
                <a:solidFill>
                  <a:sysClr val="windowText" lastClr="000000"/>
                </a:solidFill>
                <a:latin typeface="Times New Roman" pitchFamily="18" charset="0"/>
                <a:cs typeface="Times New Roman" pitchFamily="18" charset="0"/>
              </a:rPr>
              <a:t> </a:t>
            </a:r>
            <a:r>
              <a:rPr lang="en-US" sz="3600" b="1" kern="0" dirty="0" err="1" smtClean="0">
                <a:solidFill>
                  <a:sysClr val="windowText" lastClr="000000"/>
                </a:solidFill>
                <a:latin typeface="Times New Roman" pitchFamily="18" charset="0"/>
                <a:cs typeface="Times New Roman" pitchFamily="18" charset="0"/>
              </a:rPr>
              <a:t>bướm</a:t>
            </a:r>
            <a:r>
              <a:rPr lang="vi-VN" sz="3600" b="1" kern="0" dirty="0" smtClean="0">
                <a:solidFill>
                  <a:sysClr val="windowText" lastClr="000000"/>
                </a:solidFill>
                <a:latin typeface="Times New Roman" pitchFamily="18" charset="0"/>
                <a:cs typeface="Times New Roman" pitchFamily="18" charset="0"/>
              </a:rPr>
              <a:t>.</a:t>
            </a:r>
            <a:endParaRPr lang="en-US" sz="3600" b="1" kern="0" dirty="0">
              <a:solidFill>
                <a:sysClr val="windowText" lastClr="000000"/>
              </a:solidFill>
              <a:latin typeface="Times New Roman" pitchFamily="18" charset="0"/>
              <a:cs typeface="Times New Roman" pitchFamily="18" charset="0"/>
            </a:endParaRPr>
          </a:p>
        </p:txBody>
      </p:sp>
      <p:pic>
        <p:nvPicPr>
          <p:cNvPr id="8" name="Picture 5"/>
          <p:cNvPicPr>
            <a:picLocks noChangeAspect="1" noChangeArrowheads="1"/>
          </p:cNvPicPr>
          <p:nvPr/>
        </p:nvPicPr>
        <p:blipFill>
          <a:blip r:embed="rId2" cstate="print"/>
          <a:srcRect/>
          <a:stretch>
            <a:fillRect/>
          </a:stretch>
        </p:blipFill>
        <p:spPr bwMode="auto">
          <a:xfrm>
            <a:off x="214282" y="3071810"/>
            <a:ext cx="3286148" cy="3429024"/>
          </a:xfrm>
          <a:prstGeom prst="rect">
            <a:avLst/>
          </a:prstGeom>
          <a:solidFill>
            <a:srgbClr val="FF3300"/>
          </a:solidFill>
          <a:ln w="9525">
            <a:solidFill>
              <a:schemeClr val="bg1"/>
            </a:solidFill>
            <a:miter lim="800000"/>
            <a:headEnd/>
            <a:tailEnd/>
          </a:ln>
        </p:spPr>
      </p:pic>
      <p:pic>
        <p:nvPicPr>
          <p:cNvPr id="9" name="Picture 6"/>
          <p:cNvPicPr>
            <a:picLocks noChangeAspect="1" noChangeArrowheads="1"/>
          </p:cNvPicPr>
          <p:nvPr/>
        </p:nvPicPr>
        <p:blipFill>
          <a:blip r:embed="rId3" cstate="print"/>
          <a:srcRect/>
          <a:stretch>
            <a:fillRect/>
          </a:stretch>
        </p:blipFill>
        <p:spPr bwMode="auto">
          <a:xfrm>
            <a:off x="3810000" y="3143248"/>
            <a:ext cx="2547950" cy="3143272"/>
          </a:xfrm>
          <a:prstGeom prst="rect">
            <a:avLst/>
          </a:prstGeom>
          <a:noFill/>
          <a:ln w="9525">
            <a:noFill/>
            <a:miter lim="800000"/>
            <a:headEnd/>
            <a:tailEnd/>
          </a:ln>
        </p:spPr>
      </p:pic>
      <p:pic>
        <p:nvPicPr>
          <p:cNvPr id="10" name="Picture 7"/>
          <p:cNvPicPr>
            <a:picLocks noChangeAspect="1" noChangeArrowheads="1"/>
          </p:cNvPicPr>
          <p:nvPr/>
        </p:nvPicPr>
        <p:blipFill>
          <a:blip r:embed="rId4" cstate="print"/>
          <a:srcRect/>
          <a:stretch>
            <a:fillRect/>
          </a:stretch>
        </p:blipFill>
        <p:spPr bwMode="auto">
          <a:xfrm>
            <a:off x="7391400" y="3286124"/>
            <a:ext cx="369888" cy="2786064"/>
          </a:xfrm>
          <a:prstGeom prst="rect">
            <a:avLst/>
          </a:prstGeom>
          <a:noFill/>
          <a:ln w="9525">
            <a:noFill/>
            <a:miter lim="800000"/>
            <a:headEnd/>
            <a:tailEnd/>
          </a:ln>
        </p:spPr>
      </p:pic>
      <p:sp>
        <p:nvSpPr>
          <p:cNvPr id="11" name="Text Box 8"/>
          <p:cNvSpPr txBox="1">
            <a:spLocks noChangeArrowheads="1"/>
          </p:cNvSpPr>
          <p:nvPr/>
        </p:nvSpPr>
        <p:spPr bwMode="auto">
          <a:xfrm>
            <a:off x="785786" y="6400800"/>
            <a:ext cx="990600" cy="457200"/>
          </a:xfrm>
          <a:prstGeom prst="rect">
            <a:avLst/>
          </a:prstGeom>
          <a:noFill/>
          <a:ln w="9525">
            <a:noFill/>
            <a:miter lim="800000"/>
            <a:headEnd/>
            <a:tailEnd/>
          </a:ln>
        </p:spPr>
        <p:txBody>
          <a:bodyPr>
            <a:spAutoFit/>
          </a:bodyPr>
          <a:lstStyle/>
          <a:p>
            <a:pPr eaLnBrk="0" hangingPunct="0">
              <a:spcBef>
                <a:spcPct val="50000"/>
              </a:spcBef>
            </a:pPr>
            <a:r>
              <a:rPr lang="en-US" sz="2400" dirty="0">
                <a:solidFill>
                  <a:srgbClr val="FF3300"/>
                </a:solidFill>
              </a:rPr>
              <a:t>14 ô</a:t>
            </a:r>
          </a:p>
        </p:txBody>
      </p:sp>
      <p:sp>
        <p:nvSpPr>
          <p:cNvPr id="12" name="Text Box 9"/>
          <p:cNvSpPr txBox="1">
            <a:spLocks noChangeArrowheads="1"/>
          </p:cNvSpPr>
          <p:nvPr/>
        </p:nvSpPr>
        <p:spPr bwMode="auto">
          <a:xfrm>
            <a:off x="3929058" y="6215082"/>
            <a:ext cx="1905000" cy="457200"/>
          </a:xfrm>
          <a:prstGeom prst="rect">
            <a:avLst/>
          </a:prstGeom>
          <a:noFill/>
          <a:ln w="9525">
            <a:noFill/>
            <a:miter lim="800000"/>
            <a:headEnd/>
            <a:tailEnd/>
          </a:ln>
        </p:spPr>
        <p:txBody>
          <a:bodyPr>
            <a:spAutoFit/>
          </a:bodyPr>
          <a:lstStyle/>
          <a:p>
            <a:pPr algn="ctr" eaLnBrk="0" hangingPunct="0">
              <a:spcBef>
                <a:spcPct val="50000"/>
              </a:spcBef>
            </a:pPr>
            <a:r>
              <a:rPr lang="en-US" sz="2400" dirty="0">
                <a:solidFill>
                  <a:srgbClr val="FF3300"/>
                </a:solidFill>
              </a:rPr>
              <a:t>10 ô</a:t>
            </a:r>
          </a:p>
        </p:txBody>
      </p:sp>
      <p:sp>
        <p:nvSpPr>
          <p:cNvPr id="13" name="Text Box 10"/>
          <p:cNvSpPr txBox="1">
            <a:spLocks noChangeArrowheads="1"/>
          </p:cNvSpPr>
          <p:nvPr/>
        </p:nvSpPr>
        <p:spPr bwMode="auto">
          <a:xfrm>
            <a:off x="7924800" y="4572000"/>
            <a:ext cx="1219200" cy="461963"/>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2400" kern="0" dirty="0">
                <a:solidFill>
                  <a:srgbClr val="FF3300"/>
                </a:solidFill>
              </a:rPr>
              <a:t>12 ô</a:t>
            </a:r>
          </a:p>
        </p:txBody>
      </p:sp>
      <p:sp>
        <p:nvSpPr>
          <p:cNvPr id="14" name="Text Box 11"/>
          <p:cNvSpPr txBox="1">
            <a:spLocks noChangeArrowheads="1"/>
          </p:cNvSpPr>
          <p:nvPr/>
        </p:nvSpPr>
        <p:spPr bwMode="auto">
          <a:xfrm>
            <a:off x="6934200" y="6096000"/>
            <a:ext cx="14478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3300"/>
                </a:solidFill>
              </a:rPr>
              <a:t>Nửa 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from="(-#ppt_w/2)" to="(#ppt_x)" calcmode="lin" valueType="num">
                                      <p:cBhvr>
                                        <p:cTn id="21" dur="600" fill="hold">
                                          <p:stCondLst>
                                            <p:cond delay="0"/>
                                          </p:stCondLst>
                                        </p:cTn>
                                        <p:tgtEl>
                                          <p:spTgt spid="8"/>
                                        </p:tgtEl>
                                        <p:attrNameLst>
                                          <p:attrName>ppt_x</p:attrName>
                                        </p:attrNameLst>
                                      </p:cBhvr>
                                    </p:anim>
                                    <p:anim from="0" to="-1.0" calcmode="lin" valueType="num">
                                      <p:cBhvr>
                                        <p:cTn id="22" dur="200" decel="50000" autoRev="1" fill="hold">
                                          <p:stCondLst>
                                            <p:cond delay="600"/>
                                          </p:stCondLst>
                                        </p:cTn>
                                        <p:tgtEl>
                                          <p:spTgt spid="8"/>
                                        </p:tgtEl>
                                        <p:attrNameLst>
                                          <p:attrName>xshear</p:attrName>
                                        </p:attrNameLst>
                                      </p:cBhvr>
                                    </p:anim>
                                    <p:animScale>
                                      <p:cBhvr>
                                        <p:cTn id="23" dur="200" decel="100000" autoRev="1" fill="hold">
                                          <p:stCondLst>
                                            <p:cond delay="600"/>
                                          </p:stCondLst>
                                        </p:cTn>
                                        <p:tgtEl>
                                          <p:spTgt spid="8"/>
                                        </p:tgtEl>
                                      </p:cBhvr>
                                      <p:from x="100000" y="100000"/>
                                      <p:to x="80000" y="100000"/>
                                    </p:animScale>
                                    <p:anim by="(#ppt_h/3+#ppt_w*0.1)" calcmode="lin" valueType="num">
                                      <p:cBhvr additive="sum">
                                        <p:cTn id="24" dur="200" decel="100000" autoRev="1" fill="hold">
                                          <p:stCondLst>
                                            <p:cond delay="600"/>
                                          </p:stCondLst>
                                        </p:cTn>
                                        <p:tgtEl>
                                          <p:spTgt spid="8"/>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from="(-#ppt_w/2)" to="(#ppt_x)" calcmode="lin" valueType="num">
                                      <p:cBhvr>
                                        <p:cTn id="27" dur="600" fill="hold">
                                          <p:stCondLst>
                                            <p:cond delay="0"/>
                                          </p:stCondLst>
                                        </p:cTn>
                                        <p:tgtEl>
                                          <p:spTgt spid="11"/>
                                        </p:tgtEl>
                                        <p:attrNameLst>
                                          <p:attrName>ppt_x</p:attrName>
                                        </p:attrNameLst>
                                      </p:cBhvr>
                                    </p:anim>
                                    <p:anim from="0" to="-1.0" calcmode="lin" valueType="num">
                                      <p:cBhvr>
                                        <p:cTn id="28" dur="200" decel="50000" autoRev="1" fill="hold">
                                          <p:stCondLst>
                                            <p:cond delay="600"/>
                                          </p:stCondLst>
                                        </p:cTn>
                                        <p:tgtEl>
                                          <p:spTgt spid="11"/>
                                        </p:tgtEl>
                                        <p:attrNameLst>
                                          <p:attrName>xshear</p:attrName>
                                        </p:attrNameLst>
                                      </p:cBhvr>
                                    </p:anim>
                                    <p:animScale>
                                      <p:cBhvr>
                                        <p:cTn id="29" dur="200" decel="100000" autoRev="1" fill="hold">
                                          <p:stCondLst>
                                            <p:cond delay="600"/>
                                          </p:stCondLst>
                                        </p:cTn>
                                        <p:tgtEl>
                                          <p:spTgt spid="11"/>
                                        </p:tgtEl>
                                      </p:cBhvr>
                                      <p:from x="100000" y="100000"/>
                                      <p:to x="80000" y="100000"/>
                                    </p:animScale>
                                    <p:anim by="(#ppt_h/3+#ppt_w*0.1)" calcmode="lin" valueType="num">
                                      <p:cBhvr additive="sum">
                                        <p:cTn id="30" dur="200" decel="100000" autoRev="1" fill="hold">
                                          <p:stCondLst>
                                            <p:cond delay="600"/>
                                          </p:stCondLst>
                                        </p:cTn>
                                        <p:tgtEl>
                                          <p:spTgt spid="11"/>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ppt_w*0.05"/>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anim calcmode="lin" valueType="num">
                                      <p:cBhvr>
                                        <p:cTn id="37" dur="500" fill="hold"/>
                                        <p:tgtEl>
                                          <p:spTgt spid="9"/>
                                        </p:tgtEl>
                                        <p:attrNameLst>
                                          <p:attrName>ppt_x</p:attrName>
                                        </p:attrNameLst>
                                      </p:cBhvr>
                                      <p:tavLst>
                                        <p:tav tm="0">
                                          <p:val>
                                            <p:strVal val="#ppt_x-.2"/>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animEffect transition="in" filter="fade">
                                      <p:cBhvr>
                                        <p:cTn id="39" dur="500"/>
                                        <p:tgtEl>
                                          <p:spTgt spid="9"/>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strVal val="#ppt_w*0.05"/>
                                          </p:val>
                                        </p:tav>
                                        <p:tav tm="100000">
                                          <p:val>
                                            <p:strVal val="#ppt_w"/>
                                          </p:val>
                                        </p:tav>
                                      </p:tavLst>
                                    </p:anim>
                                    <p:anim calcmode="lin" valueType="num">
                                      <p:cBhvr>
                                        <p:cTn id="43" dur="500" fill="hold"/>
                                        <p:tgtEl>
                                          <p:spTgt spid="12"/>
                                        </p:tgtEl>
                                        <p:attrNameLst>
                                          <p:attrName>ppt_h</p:attrName>
                                        </p:attrNameLst>
                                      </p:cBhvr>
                                      <p:tavLst>
                                        <p:tav tm="0">
                                          <p:val>
                                            <p:strVal val="#ppt_h"/>
                                          </p:val>
                                        </p:tav>
                                        <p:tav tm="100000">
                                          <p:val>
                                            <p:strVal val="#ppt_h"/>
                                          </p:val>
                                        </p:tav>
                                      </p:tavLst>
                                    </p:anim>
                                    <p:anim calcmode="lin" valueType="num">
                                      <p:cBhvr>
                                        <p:cTn id="44" dur="500" fill="hold"/>
                                        <p:tgtEl>
                                          <p:spTgt spid="12"/>
                                        </p:tgtEl>
                                        <p:attrNameLst>
                                          <p:attrName>ppt_x</p:attrName>
                                        </p:attrNameLst>
                                      </p:cBhvr>
                                      <p:tavLst>
                                        <p:tav tm="0">
                                          <p:val>
                                            <p:strVal val="#ppt_x-.2"/>
                                          </p:val>
                                        </p:tav>
                                        <p:tav tm="100000">
                                          <p:val>
                                            <p:strVal val="#ppt_x"/>
                                          </p:val>
                                        </p:tav>
                                      </p:tavLst>
                                    </p:anim>
                                    <p:anim calcmode="lin" valueType="num">
                                      <p:cBhvr>
                                        <p:cTn id="45" dur="500" fill="hold"/>
                                        <p:tgtEl>
                                          <p:spTgt spid="12"/>
                                        </p:tgtEl>
                                        <p:attrNameLst>
                                          <p:attrName>ppt_y</p:attrName>
                                        </p:attrNameLst>
                                      </p:cBhvr>
                                      <p:tavLst>
                                        <p:tav tm="0">
                                          <p:val>
                                            <p:strVal val="#ppt_y"/>
                                          </p:val>
                                        </p:tav>
                                        <p:tav tm="100000">
                                          <p:val>
                                            <p:strVal val="#ppt_y"/>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from="(-#ppt_w/2)" to="(#ppt_x)" calcmode="lin" valueType="num">
                                      <p:cBhvr>
                                        <p:cTn id="51" dur="600" fill="hold">
                                          <p:stCondLst>
                                            <p:cond delay="0"/>
                                          </p:stCondLst>
                                        </p:cTn>
                                        <p:tgtEl>
                                          <p:spTgt spid="10"/>
                                        </p:tgtEl>
                                        <p:attrNameLst>
                                          <p:attrName>ppt_x</p:attrName>
                                        </p:attrNameLst>
                                      </p:cBhvr>
                                    </p:anim>
                                    <p:anim from="0" to="-1.0" calcmode="lin" valueType="num">
                                      <p:cBhvr>
                                        <p:cTn id="52" dur="200" decel="50000" autoRev="1" fill="hold">
                                          <p:stCondLst>
                                            <p:cond delay="600"/>
                                          </p:stCondLst>
                                        </p:cTn>
                                        <p:tgtEl>
                                          <p:spTgt spid="10"/>
                                        </p:tgtEl>
                                        <p:attrNameLst>
                                          <p:attrName>xshear</p:attrName>
                                        </p:attrNameLst>
                                      </p:cBhvr>
                                    </p:anim>
                                    <p:animScale>
                                      <p:cBhvr>
                                        <p:cTn id="53" dur="200" decel="100000" autoRev="1" fill="hold">
                                          <p:stCondLst>
                                            <p:cond delay="600"/>
                                          </p:stCondLst>
                                        </p:cTn>
                                        <p:tgtEl>
                                          <p:spTgt spid="10"/>
                                        </p:tgtEl>
                                      </p:cBhvr>
                                      <p:from x="100000" y="100000"/>
                                      <p:to x="80000" y="100000"/>
                                    </p:animScale>
                                    <p:anim by="(#ppt_h/3+#ppt_w*0.1)" calcmode="lin" valueType="num">
                                      <p:cBhvr additive="sum">
                                        <p:cTn id="54" dur="200" decel="100000" autoRev="1" fill="hold">
                                          <p:stCondLst>
                                            <p:cond delay="600"/>
                                          </p:stCondLst>
                                        </p:cTn>
                                        <p:tgtEl>
                                          <p:spTgt spid="10"/>
                                        </p:tgtEl>
                                        <p:attrNameLst>
                                          <p:attrName>ppt_x</p:attrName>
                                        </p:attrNameLst>
                                      </p:cBhvr>
                                    </p:anim>
                                  </p:childTnLst>
                                </p:cTn>
                              </p:par>
                              <p:par>
                                <p:cTn id="55" presetID="34"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from="(-#ppt_w/2)" to="(#ppt_x)" calcmode="lin" valueType="num">
                                      <p:cBhvr>
                                        <p:cTn id="57" dur="600" fill="hold">
                                          <p:stCondLst>
                                            <p:cond delay="0"/>
                                          </p:stCondLst>
                                        </p:cTn>
                                        <p:tgtEl>
                                          <p:spTgt spid="13"/>
                                        </p:tgtEl>
                                        <p:attrNameLst>
                                          <p:attrName>ppt_x</p:attrName>
                                        </p:attrNameLst>
                                      </p:cBhvr>
                                    </p:anim>
                                    <p:anim from="0" to="-1.0" calcmode="lin" valueType="num">
                                      <p:cBhvr>
                                        <p:cTn id="58" dur="200" decel="50000" autoRev="1" fill="hold">
                                          <p:stCondLst>
                                            <p:cond delay="600"/>
                                          </p:stCondLst>
                                        </p:cTn>
                                        <p:tgtEl>
                                          <p:spTgt spid="13"/>
                                        </p:tgtEl>
                                        <p:attrNameLst>
                                          <p:attrName>xshear</p:attrName>
                                        </p:attrNameLst>
                                      </p:cBhvr>
                                    </p:anim>
                                    <p:animScale>
                                      <p:cBhvr>
                                        <p:cTn id="59" dur="200" decel="100000" autoRev="1" fill="hold">
                                          <p:stCondLst>
                                            <p:cond delay="600"/>
                                          </p:stCondLst>
                                        </p:cTn>
                                        <p:tgtEl>
                                          <p:spTgt spid="13"/>
                                        </p:tgtEl>
                                      </p:cBhvr>
                                      <p:from x="100000" y="100000"/>
                                      <p:to x="80000" y="100000"/>
                                    </p:animScale>
                                    <p:anim by="(#ppt_h/3+#ppt_w*0.1)" calcmode="lin" valueType="num">
                                      <p:cBhvr additive="sum">
                                        <p:cTn id="60" dur="200" decel="100000" autoRev="1" fill="hold">
                                          <p:stCondLst>
                                            <p:cond delay="600"/>
                                          </p:stCondLst>
                                        </p:cTn>
                                        <p:tgtEl>
                                          <p:spTgt spid="13"/>
                                        </p:tgtEl>
                                        <p:attrNameLst>
                                          <p:attrName>ppt_x</p:attrName>
                                        </p:attrNameLst>
                                      </p:cBhvr>
                                    </p:anim>
                                  </p:childTnLst>
                                </p:cTn>
                              </p:par>
                              <p:par>
                                <p:cTn id="61" presetID="34"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from="(-#ppt_w/2)" to="(#ppt_x)" calcmode="lin" valueType="num">
                                      <p:cBhvr>
                                        <p:cTn id="63" dur="600" fill="hold">
                                          <p:stCondLst>
                                            <p:cond delay="0"/>
                                          </p:stCondLst>
                                        </p:cTn>
                                        <p:tgtEl>
                                          <p:spTgt spid="14"/>
                                        </p:tgtEl>
                                        <p:attrNameLst>
                                          <p:attrName>ppt_x</p:attrName>
                                        </p:attrNameLst>
                                      </p:cBhvr>
                                    </p:anim>
                                    <p:anim from="0" to="-1.0" calcmode="lin" valueType="num">
                                      <p:cBhvr>
                                        <p:cTn id="64" dur="200" decel="50000" autoRev="1" fill="hold">
                                          <p:stCondLst>
                                            <p:cond delay="600"/>
                                          </p:stCondLst>
                                        </p:cTn>
                                        <p:tgtEl>
                                          <p:spTgt spid="14"/>
                                        </p:tgtEl>
                                        <p:attrNameLst>
                                          <p:attrName>xshear</p:attrName>
                                        </p:attrNameLst>
                                      </p:cBhvr>
                                    </p:anim>
                                    <p:animScale>
                                      <p:cBhvr>
                                        <p:cTn id="65" dur="200" decel="100000" autoRev="1" fill="hold">
                                          <p:stCondLst>
                                            <p:cond delay="600"/>
                                          </p:stCondLst>
                                        </p:cTn>
                                        <p:tgtEl>
                                          <p:spTgt spid="14"/>
                                        </p:tgtEl>
                                      </p:cBhvr>
                                      <p:from x="100000" y="100000"/>
                                      <p:to x="80000" y="100000"/>
                                    </p:animScale>
                                    <p:anim by="(#ppt_h/3+#ppt_w*0.1)" calcmode="lin" valueType="num">
                                      <p:cBhvr additive="sum">
                                        <p:cTn id="66" dur="200" decel="100000" autoRev="1" fill="hold">
                                          <p:stCondLst>
                                            <p:cond delay="600"/>
                                          </p:stCondLst>
                                        </p:cTn>
                                        <p:tgtEl>
                                          <p:spTgt spid="1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429784"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3"/>
          <p:cNvSpPr txBox="1">
            <a:spLocks noChangeArrowheads="1"/>
          </p:cNvSpPr>
          <p:nvPr/>
        </p:nvSpPr>
        <p:spPr bwMode="auto">
          <a:xfrm>
            <a:off x="642910" y="214290"/>
            <a:ext cx="6329378" cy="762000"/>
          </a:xfrm>
          <a:prstGeom prst="rect">
            <a:avLst/>
          </a:prstGeom>
          <a:noFill/>
          <a:ln w="9525">
            <a:noFill/>
            <a:miter lim="800000"/>
            <a:headEnd/>
            <a:tailEnd/>
          </a:ln>
          <a:effectLst/>
        </p:spPr>
        <p:txBody>
          <a:bodyPr/>
          <a:lstStyle/>
          <a:p>
            <a:pPr marL="342900" indent="-342900" algn="ctr">
              <a:spcBef>
                <a:spcPct val="20000"/>
              </a:spcBef>
              <a:defRPr/>
            </a:pPr>
            <a:r>
              <a:rPr lang="en-US" sz="4400" b="1" u="sng" kern="0" dirty="0" err="1">
                <a:solidFill>
                  <a:srgbClr val="FF0066"/>
                </a:solidFill>
                <a:latin typeface="Times New Roman" pitchFamily="18" charset="0"/>
                <a:cs typeface="Times New Roman" pitchFamily="18" charset="0"/>
              </a:rPr>
              <a:t>Bước</a:t>
            </a:r>
            <a:r>
              <a:rPr lang="en-US" sz="4400" b="1" u="sng" kern="0" dirty="0">
                <a:solidFill>
                  <a:srgbClr val="FF0066"/>
                </a:solidFill>
                <a:latin typeface="Times New Roman" pitchFamily="18" charset="0"/>
                <a:cs typeface="Times New Roman" pitchFamily="18" charset="0"/>
              </a:rPr>
              <a:t> </a:t>
            </a:r>
            <a:r>
              <a:rPr lang="vi-VN" sz="4400" b="1" u="sng" kern="0" dirty="0" smtClean="0">
                <a:solidFill>
                  <a:srgbClr val="FF0066"/>
                </a:solidFill>
                <a:latin typeface="Times New Roman" pitchFamily="18" charset="0"/>
                <a:cs typeface="Times New Roman" pitchFamily="18" charset="0"/>
              </a:rPr>
              <a:t>2: Gấp cánh bướm</a:t>
            </a:r>
          </a:p>
          <a:p>
            <a:pPr marL="342900" indent="-342900" algn="ctr">
              <a:spcBef>
                <a:spcPct val="20000"/>
              </a:spcBef>
              <a:defRPr/>
            </a:pPr>
            <a:r>
              <a:rPr lang="en-US" sz="3600" kern="0" dirty="0" smtClean="0">
                <a:solidFill>
                  <a:srgbClr val="000000"/>
                </a:solidFill>
                <a:latin typeface="Arial"/>
              </a:rPr>
              <a:t> </a:t>
            </a:r>
            <a:endParaRPr lang="en-US" sz="3600" kern="0" dirty="0">
              <a:solidFill>
                <a:srgbClr val="000000"/>
              </a:solidFill>
              <a:latin typeface="Arial"/>
            </a:endParaRPr>
          </a:p>
        </p:txBody>
      </p:sp>
      <p:sp>
        <p:nvSpPr>
          <p:cNvPr id="4" name="TextBox 3"/>
          <p:cNvSpPr txBox="1"/>
          <p:nvPr/>
        </p:nvSpPr>
        <p:spPr>
          <a:xfrm>
            <a:off x="500034" y="1214422"/>
            <a:ext cx="6286544" cy="707886"/>
          </a:xfrm>
          <a:prstGeom prst="rect">
            <a:avLst/>
          </a:prstGeom>
          <a:noFill/>
        </p:spPr>
        <p:txBody>
          <a:bodyPr wrap="square" rtlCol="0">
            <a:spAutoFit/>
          </a:bodyPr>
          <a:lstStyle/>
          <a:p>
            <a:r>
              <a:rPr lang="vi-VN" sz="4000" dirty="0" smtClean="0">
                <a:latin typeface="+mj-lt"/>
              </a:rPr>
              <a:t>-Tạo các nếp gấp.</a:t>
            </a:r>
            <a:endParaRPr lang="vi-VN" sz="4000" dirty="0">
              <a:latin typeface="+mj-lt"/>
            </a:endParaRPr>
          </a:p>
        </p:txBody>
      </p:sp>
      <p:sp>
        <p:nvSpPr>
          <p:cNvPr id="5" name="Rectangle 3"/>
          <p:cNvSpPr txBox="1">
            <a:spLocks noChangeArrowheads="1"/>
          </p:cNvSpPr>
          <p:nvPr/>
        </p:nvSpPr>
        <p:spPr bwMode="auto">
          <a:xfrm>
            <a:off x="285720" y="1928802"/>
            <a:ext cx="9144000" cy="1905000"/>
          </a:xfrm>
          <a:prstGeom prst="rect">
            <a:avLst/>
          </a:prstGeom>
          <a:noFill/>
          <a:ln w="9525">
            <a:noFill/>
            <a:miter lim="800000"/>
            <a:headEnd/>
            <a:tailEnd/>
          </a:ln>
          <a:effectLst/>
        </p:spPr>
        <p:txBody>
          <a:bodyPr/>
          <a:lstStyle/>
          <a:p>
            <a:pPr marL="342900" indent="-342900">
              <a:spcBef>
                <a:spcPct val="20000"/>
              </a:spcBef>
              <a:defRPr/>
            </a:pPr>
            <a:r>
              <a:rPr lang="en-US" sz="2800" kern="0" dirty="0">
                <a:solidFill>
                  <a:srgbClr val="000000"/>
                </a:solidFill>
                <a:latin typeface="Times New Roman" pitchFamily="18" charset="0"/>
                <a:cs typeface="Times New Roman" pitchFamily="18" charset="0"/>
              </a:rPr>
              <a:t>       </a:t>
            </a:r>
            <a:r>
              <a:rPr lang="en-US" sz="2800" b="1" kern="0" dirty="0">
                <a:solidFill>
                  <a:srgbClr val="000000"/>
                </a:solidFill>
                <a:latin typeface="Times New Roman" pitchFamily="18" charset="0"/>
                <a:cs typeface="Times New Roman" pitchFamily="18" charset="0"/>
              </a:rPr>
              <a:t>+ </a:t>
            </a:r>
            <a:r>
              <a:rPr lang="en-US" sz="2800" b="1" kern="0" dirty="0" err="1">
                <a:solidFill>
                  <a:srgbClr val="000000"/>
                </a:solidFill>
                <a:latin typeface="Times New Roman" pitchFamily="18" charset="0"/>
                <a:cs typeface="Times New Roman" pitchFamily="18" charset="0"/>
              </a:rPr>
              <a:t>Gấp</a:t>
            </a:r>
            <a:r>
              <a:rPr lang="en-US" sz="2800" b="1" kern="0" dirty="0">
                <a:solidFill>
                  <a:srgbClr val="000000"/>
                </a:solidFill>
                <a:latin typeface="Times New Roman" pitchFamily="18" charset="0"/>
                <a:cs typeface="Times New Roman" pitchFamily="18" charset="0"/>
              </a:rPr>
              <a:t> </a:t>
            </a:r>
            <a:r>
              <a:rPr lang="en-US" sz="2800" b="1" kern="0" dirty="0" err="1">
                <a:solidFill>
                  <a:srgbClr val="000000"/>
                </a:solidFill>
                <a:latin typeface="Times New Roman" pitchFamily="18" charset="0"/>
                <a:cs typeface="Times New Roman" pitchFamily="18" charset="0"/>
              </a:rPr>
              <a:t>đôi</a:t>
            </a:r>
            <a:r>
              <a:rPr lang="en-US" sz="2800" b="1" kern="0" dirty="0">
                <a:solidFill>
                  <a:srgbClr val="000000"/>
                </a:solidFill>
                <a:latin typeface="Times New Roman" pitchFamily="18" charset="0"/>
                <a:cs typeface="Times New Roman" pitchFamily="18" charset="0"/>
              </a:rPr>
              <a:t> </a:t>
            </a:r>
            <a:r>
              <a:rPr lang="en-US" sz="2800" b="1" kern="0" dirty="0" err="1">
                <a:solidFill>
                  <a:srgbClr val="000000"/>
                </a:solidFill>
                <a:latin typeface="Times New Roman" pitchFamily="18" charset="0"/>
                <a:cs typeface="Times New Roman" pitchFamily="18" charset="0"/>
              </a:rPr>
              <a:t>tờ</a:t>
            </a:r>
            <a:r>
              <a:rPr lang="en-US" sz="2800" b="1" kern="0" dirty="0">
                <a:solidFill>
                  <a:srgbClr val="000000"/>
                </a:solidFill>
                <a:latin typeface="Times New Roman" pitchFamily="18" charset="0"/>
                <a:cs typeface="Times New Roman" pitchFamily="18" charset="0"/>
              </a:rPr>
              <a:t> </a:t>
            </a:r>
            <a:r>
              <a:rPr lang="en-US" sz="2800" b="1" kern="0" dirty="0" err="1">
                <a:solidFill>
                  <a:srgbClr val="000000"/>
                </a:solidFill>
                <a:latin typeface="Times New Roman" pitchFamily="18" charset="0"/>
                <a:cs typeface="Times New Roman" pitchFamily="18" charset="0"/>
              </a:rPr>
              <a:t>giấy</a:t>
            </a:r>
            <a:r>
              <a:rPr lang="en-US" sz="2800" b="1" kern="0" dirty="0">
                <a:solidFill>
                  <a:srgbClr val="000000"/>
                </a:solidFill>
                <a:latin typeface="Times New Roman" pitchFamily="18" charset="0"/>
                <a:cs typeface="Times New Roman" pitchFamily="18" charset="0"/>
              </a:rPr>
              <a:t> </a:t>
            </a:r>
            <a:r>
              <a:rPr lang="en-US" sz="2800" b="1" kern="0" dirty="0" err="1">
                <a:solidFill>
                  <a:srgbClr val="000000"/>
                </a:solidFill>
                <a:latin typeface="Times New Roman" pitchFamily="18" charset="0"/>
                <a:cs typeface="Times New Roman" pitchFamily="18" charset="0"/>
              </a:rPr>
              <a:t>hình</a:t>
            </a:r>
            <a:r>
              <a:rPr lang="en-US" sz="2800" b="1" kern="0" dirty="0">
                <a:solidFill>
                  <a:srgbClr val="000000"/>
                </a:solidFill>
                <a:latin typeface="Times New Roman" pitchFamily="18" charset="0"/>
                <a:cs typeface="Times New Roman" pitchFamily="18" charset="0"/>
              </a:rPr>
              <a:t> </a:t>
            </a:r>
            <a:r>
              <a:rPr lang="en-US" sz="2800" b="1" kern="0" dirty="0" err="1">
                <a:solidFill>
                  <a:srgbClr val="000000"/>
                </a:solidFill>
                <a:latin typeface="Times New Roman" pitchFamily="18" charset="0"/>
                <a:cs typeface="Times New Roman" pitchFamily="18" charset="0"/>
              </a:rPr>
              <a:t>vuông</a:t>
            </a:r>
            <a:r>
              <a:rPr lang="en-US" sz="2800" b="1" kern="0" dirty="0">
                <a:solidFill>
                  <a:srgbClr val="000000"/>
                </a:solidFill>
                <a:latin typeface="Times New Roman" pitchFamily="18" charset="0"/>
                <a:cs typeface="Times New Roman" pitchFamily="18" charset="0"/>
              </a:rPr>
              <a:t> 14 ô </a:t>
            </a:r>
            <a:r>
              <a:rPr lang="en-US" sz="2800" b="1" kern="0" dirty="0" err="1">
                <a:solidFill>
                  <a:srgbClr val="000000"/>
                </a:solidFill>
                <a:latin typeface="Times New Roman" pitchFamily="18" charset="0"/>
                <a:cs typeface="Times New Roman" pitchFamily="18" charset="0"/>
              </a:rPr>
              <a:t>theo</a:t>
            </a:r>
            <a:r>
              <a:rPr lang="en-US" sz="2800" b="1" kern="0" dirty="0">
                <a:solidFill>
                  <a:srgbClr val="000000"/>
                </a:solidFill>
                <a:latin typeface="Times New Roman" pitchFamily="18" charset="0"/>
                <a:cs typeface="Times New Roman" pitchFamily="18" charset="0"/>
              </a:rPr>
              <a:t> </a:t>
            </a:r>
            <a:r>
              <a:rPr lang="en-US" sz="2800" b="1" kern="0" dirty="0" err="1">
                <a:solidFill>
                  <a:srgbClr val="000000"/>
                </a:solidFill>
                <a:latin typeface="Times New Roman" pitchFamily="18" charset="0"/>
                <a:cs typeface="Times New Roman" pitchFamily="18" charset="0"/>
              </a:rPr>
              <a:t>đường</a:t>
            </a:r>
            <a:r>
              <a:rPr lang="en-US" sz="2800" b="1" kern="0" dirty="0">
                <a:solidFill>
                  <a:srgbClr val="000000"/>
                </a:solidFill>
                <a:latin typeface="Times New Roman" pitchFamily="18" charset="0"/>
                <a:cs typeface="Times New Roman" pitchFamily="18" charset="0"/>
              </a:rPr>
              <a:t> </a:t>
            </a:r>
            <a:r>
              <a:rPr lang="en-US" sz="2800" b="1" kern="0" dirty="0" err="1">
                <a:solidFill>
                  <a:srgbClr val="000000"/>
                </a:solidFill>
                <a:latin typeface="Times New Roman" pitchFamily="18" charset="0"/>
                <a:cs typeface="Times New Roman" pitchFamily="18" charset="0"/>
              </a:rPr>
              <a:t>chéo</a:t>
            </a:r>
            <a:r>
              <a:rPr lang="en-US" sz="2800" b="1" kern="0" dirty="0">
                <a:solidFill>
                  <a:srgbClr val="000000"/>
                </a:solidFill>
                <a:latin typeface="Times New Roman" pitchFamily="18" charset="0"/>
                <a:cs typeface="Times New Roman" pitchFamily="18" charset="0"/>
              </a:rPr>
              <a:t> </a:t>
            </a:r>
            <a:r>
              <a:rPr lang="en-US" sz="2800" b="1" kern="0" dirty="0" err="1">
                <a:solidFill>
                  <a:srgbClr val="000000"/>
                </a:solidFill>
                <a:latin typeface="Times New Roman" pitchFamily="18" charset="0"/>
                <a:cs typeface="Times New Roman" pitchFamily="18" charset="0"/>
              </a:rPr>
              <a:t>như</a:t>
            </a:r>
            <a:r>
              <a:rPr lang="en-US" sz="2800" b="1" kern="0" dirty="0">
                <a:solidFill>
                  <a:srgbClr val="000000"/>
                </a:solidFill>
                <a:latin typeface="Times New Roman" pitchFamily="18" charset="0"/>
                <a:cs typeface="Times New Roman" pitchFamily="18" charset="0"/>
              </a:rPr>
              <a:t> </a:t>
            </a:r>
            <a:r>
              <a:rPr lang="en-US" sz="2800" b="1" kern="0" dirty="0" err="1">
                <a:solidFill>
                  <a:srgbClr val="000000"/>
                </a:solidFill>
                <a:latin typeface="Times New Roman" pitchFamily="18" charset="0"/>
                <a:cs typeface="Times New Roman" pitchFamily="18" charset="0"/>
              </a:rPr>
              <a:t>hình</a:t>
            </a:r>
            <a:r>
              <a:rPr lang="en-US" sz="2800" b="1" kern="0" dirty="0">
                <a:solidFill>
                  <a:srgbClr val="000000"/>
                </a:solidFill>
                <a:latin typeface="Times New Roman" pitchFamily="18" charset="0"/>
                <a:cs typeface="Times New Roman" pitchFamily="18" charset="0"/>
              </a:rPr>
              <a:t> 1 </a:t>
            </a:r>
            <a:r>
              <a:rPr lang="en-US" sz="2800" b="1" kern="0" dirty="0" err="1">
                <a:solidFill>
                  <a:srgbClr val="000000"/>
                </a:solidFill>
                <a:latin typeface="Times New Roman" pitchFamily="18" charset="0"/>
                <a:cs typeface="Times New Roman" pitchFamily="18" charset="0"/>
              </a:rPr>
              <a:t>được</a:t>
            </a:r>
            <a:r>
              <a:rPr lang="en-US" sz="2800" b="1" kern="0" dirty="0">
                <a:solidFill>
                  <a:srgbClr val="000000"/>
                </a:solidFill>
                <a:latin typeface="Times New Roman" pitchFamily="18" charset="0"/>
                <a:cs typeface="Times New Roman" pitchFamily="18" charset="0"/>
              </a:rPr>
              <a:t> </a:t>
            </a:r>
            <a:r>
              <a:rPr lang="en-US" sz="2800" b="1" kern="0" dirty="0" err="1">
                <a:solidFill>
                  <a:srgbClr val="000000"/>
                </a:solidFill>
                <a:latin typeface="Times New Roman" pitchFamily="18" charset="0"/>
                <a:cs typeface="Times New Roman" pitchFamily="18" charset="0"/>
              </a:rPr>
              <a:t>hình</a:t>
            </a:r>
            <a:r>
              <a:rPr lang="en-US" sz="2800" b="1" kern="0" dirty="0">
                <a:solidFill>
                  <a:srgbClr val="000000"/>
                </a:solidFill>
                <a:latin typeface="Times New Roman" pitchFamily="18" charset="0"/>
                <a:cs typeface="Times New Roman" pitchFamily="18" charset="0"/>
              </a:rPr>
              <a:t> 2.</a:t>
            </a:r>
          </a:p>
        </p:txBody>
      </p:sp>
      <p:pic>
        <p:nvPicPr>
          <p:cNvPr id="6" name="Picture 5"/>
          <p:cNvPicPr>
            <a:picLocks noChangeAspect="1" noChangeArrowheads="1"/>
          </p:cNvPicPr>
          <p:nvPr/>
        </p:nvPicPr>
        <p:blipFill>
          <a:blip r:embed="rId2" cstate="print"/>
          <a:srcRect/>
          <a:stretch>
            <a:fillRect/>
          </a:stretch>
        </p:blipFill>
        <p:spPr bwMode="auto">
          <a:xfrm>
            <a:off x="5572132" y="3143248"/>
            <a:ext cx="3186571" cy="3143272"/>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928662" y="3071810"/>
            <a:ext cx="3357586" cy="3071834"/>
          </a:xfrm>
          <a:prstGeom prst="rect">
            <a:avLst/>
          </a:prstGeom>
          <a:noFill/>
          <a:ln w="9525">
            <a:noFill/>
            <a:miter lim="800000"/>
            <a:headEnd/>
            <a:tailEnd/>
          </a:ln>
        </p:spPr>
      </p:pic>
      <p:sp>
        <p:nvSpPr>
          <p:cNvPr id="8" name="Line 6"/>
          <p:cNvSpPr>
            <a:spLocks noChangeShapeType="1"/>
          </p:cNvSpPr>
          <p:nvPr/>
        </p:nvSpPr>
        <p:spPr bwMode="auto">
          <a:xfrm flipH="1">
            <a:off x="2071670" y="4143380"/>
            <a:ext cx="609600" cy="762000"/>
          </a:xfrm>
          <a:prstGeom prst="line">
            <a:avLst/>
          </a:prstGeom>
          <a:noFill/>
          <a:ln w="76200">
            <a:solidFill>
              <a:srgbClr val="0000FF"/>
            </a:solidFill>
            <a:round/>
            <a:headEnd/>
            <a:tailEnd type="triangle" w="med" len="med"/>
          </a:ln>
          <a:effectLst/>
        </p:spPr>
        <p:txBody>
          <a:bodyPr/>
          <a:lstStyle/>
          <a:p>
            <a:pPr fontAlgn="auto">
              <a:spcBef>
                <a:spcPts val="0"/>
              </a:spcBef>
              <a:spcAft>
                <a:spcPts val="0"/>
              </a:spcAft>
              <a:defRPr/>
            </a:pPr>
            <a:endParaRPr lang="en-US" kern="0">
              <a:solidFill>
                <a:sysClr val="windowText" lastClr="000000"/>
              </a:solidFill>
            </a:endParaRPr>
          </a:p>
        </p:txBody>
      </p:sp>
      <p:sp>
        <p:nvSpPr>
          <p:cNvPr id="9" name="Line 7"/>
          <p:cNvSpPr>
            <a:spLocks noChangeShapeType="1"/>
          </p:cNvSpPr>
          <p:nvPr/>
        </p:nvSpPr>
        <p:spPr bwMode="auto">
          <a:xfrm>
            <a:off x="4429124" y="4572008"/>
            <a:ext cx="914400" cy="0"/>
          </a:xfrm>
          <a:prstGeom prst="line">
            <a:avLst/>
          </a:prstGeom>
          <a:noFill/>
          <a:ln w="76200">
            <a:solidFill>
              <a:srgbClr val="FF0000"/>
            </a:solidFill>
            <a:round/>
            <a:headEnd/>
            <a:tailEnd type="triangle" w="med" len="med"/>
          </a:ln>
        </p:spPr>
        <p:txBody>
          <a:bodyPr/>
          <a:lstStyle/>
          <a:p>
            <a:endParaRPr lang="vi-VN"/>
          </a:p>
        </p:txBody>
      </p:sp>
      <p:sp>
        <p:nvSpPr>
          <p:cNvPr id="10" name="Text Box 8"/>
          <p:cNvSpPr txBox="1">
            <a:spLocks noChangeArrowheads="1"/>
          </p:cNvSpPr>
          <p:nvPr/>
        </p:nvSpPr>
        <p:spPr bwMode="auto">
          <a:xfrm>
            <a:off x="1214414" y="6215082"/>
            <a:ext cx="2286000" cy="457200"/>
          </a:xfrm>
          <a:prstGeom prst="rect">
            <a:avLst/>
          </a:prstGeom>
          <a:noFill/>
          <a:ln w="9525">
            <a:noFill/>
            <a:miter lim="800000"/>
            <a:headEnd/>
            <a:tailEnd/>
          </a:ln>
        </p:spPr>
        <p:txBody>
          <a:bodyPr>
            <a:spAutoFit/>
          </a:bodyPr>
          <a:lstStyle/>
          <a:p>
            <a:pPr algn="ctr" eaLnBrk="0" hangingPunct="0">
              <a:spcBef>
                <a:spcPct val="50000"/>
              </a:spcBef>
            </a:pPr>
            <a:r>
              <a:rPr lang="en-US" sz="2400" dirty="0">
                <a:solidFill>
                  <a:srgbClr val="FF6600"/>
                </a:solidFill>
              </a:rPr>
              <a:t>HÌNH 1</a:t>
            </a:r>
          </a:p>
        </p:txBody>
      </p:sp>
      <p:sp>
        <p:nvSpPr>
          <p:cNvPr id="11" name="Text Box 8"/>
          <p:cNvSpPr txBox="1">
            <a:spLocks noChangeArrowheads="1"/>
          </p:cNvSpPr>
          <p:nvPr/>
        </p:nvSpPr>
        <p:spPr bwMode="auto">
          <a:xfrm>
            <a:off x="5643570" y="6215082"/>
            <a:ext cx="2286000"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US" sz="2400" kern="0" dirty="0">
                <a:solidFill>
                  <a:srgbClr val="FF6600"/>
                </a:solidFill>
              </a:rPr>
              <a:t>HÌNH 2</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p:cTn id="8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88" dur="1000" fill="hold"/>
                                        <p:tgtEl>
                                          <p:spTgt spid="6"/>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6"/>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0" dur="1000" fill="hold"/>
                                        <p:tgtEl>
                                          <p:spTgt spid="11"/>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1"/>
                                        </p:tgtEl>
                                      </p:cBhvr>
                                    </p:animEffect>
                                  </p:childTnLst>
                                </p:cTn>
                              </p:par>
                            </p:childTnLst>
                          </p:cTn>
                        </p:par>
                      </p:childTnLst>
                    </p:cTn>
                  </p:par>
                  <p:par>
                    <p:cTn id="105" fill="hold">
                      <p:stCondLst>
                        <p:cond delay="indefinite"/>
                      </p:stCondLst>
                      <p:childTnLst>
                        <p:par>
                          <p:cTn id="106" fill="hold">
                            <p:stCondLst>
                              <p:cond delay="0"/>
                            </p:stCondLst>
                            <p:childTnLst>
                              <p:par>
                                <p:cTn id="107" presetID="54" presetClass="entr" presetSubtype="0" accel="100000" fill="hold" grpId="0" nodeType="click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p:cTn id="109" dur="500" fill="hold"/>
                                        <p:tgtEl>
                                          <p:spTgt spid="5"/>
                                        </p:tgtEl>
                                        <p:attrNameLst>
                                          <p:attrName>ppt_w</p:attrName>
                                        </p:attrNameLst>
                                      </p:cBhvr>
                                      <p:tavLst>
                                        <p:tav tm="0">
                                          <p:val>
                                            <p:strVal val="#ppt_w*0.05"/>
                                          </p:val>
                                        </p:tav>
                                        <p:tav tm="100000">
                                          <p:val>
                                            <p:strVal val="#ppt_w"/>
                                          </p:val>
                                        </p:tav>
                                      </p:tavLst>
                                    </p:anim>
                                    <p:anim calcmode="lin" valueType="num">
                                      <p:cBhvr>
                                        <p:cTn id="110" dur="500" fill="hold"/>
                                        <p:tgtEl>
                                          <p:spTgt spid="5"/>
                                        </p:tgtEl>
                                        <p:attrNameLst>
                                          <p:attrName>ppt_h</p:attrName>
                                        </p:attrNameLst>
                                      </p:cBhvr>
                                      <p:tavLst>
                                        <p:tav tm="0">
                                          <p:val>
                                            <p:strVal val="#ppt_h"/>
                                          </p:val>
                                        </p:tav>
                                        <p:tav tm="100000">
                                          <p:val>
                                            <p:strVal val="#ppt_h"/>
                                          </p:val>
                                        </p:tav>
                                      </p:tavLst>
                                    </p:anim>
                                    <p:anim calcmode="lin" valueType="num">
                                      <p:cBhvr>
                                        <p:cTn id="111" dur="500" fill="hold"/>
                                        <p:tgtEl>
                                          <p:spTgt spid="5"/>
                                        </p:tgtEl>
                                        <p:attrNameLst>
                                          <p:attrName>ppt_x</p:attrName>
                                        </p:attrNameLst>
                                      </p:cBhvr>
                                      <p:tavLst>
                                        <p:tav tm="0">
                                          <p:val>
                                            <p:strVal val="#ppt_x-.2"/>
                                          </p:val>
                                        </p:tav>
                                        <p:tav tm="100000">
                                          <p:val>
                                            <p:strVal val="#ppt_x"/>
                                          </p:val>
                                        </p:tav>
                                      </p:tavLst>
                                    </p:anim>
                                    <p:anim calcmode="lin" valueType="num">
                                      <p:cBhvr>
                                        <p:cTn id="112" dur="500" fill="hold"/>
                                        <p:tgtEl>
                                          <p:spTgt spid="5"/>
                                        </p:tgtEl>
                                        <p:attrNameLst>
                                          <p:attrName>ppt_y</p:attrName>
                                        </p:attrNameLst>
                                      </p:cBhvr>
                                      <p:tavLst>
                                        <p:tav tm="0">
                                          <p:val>
                                            <p:strVal val="#ppt_y"/>
                                          </p:val>
                                        </p:tav>
                                        <p:tav tm="100000">
                                          <p:val>
                                            <p:strVal val="#ppt_y"/>
                                          </p:val>
                                        </p:tav>
                                      </p:tavLst>
                                    </p:anim>
                                    <p:animEffect transition="in" filter="fade">
                                      <p:cBhvr>
                                        <p:cTn id="1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9144000" cy="6858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4"/>
          <p:cNvSpPr>
            <a:spLocks noChangeArrowheads="1"/>
          </p:cNvSpPr>
          <p:nvPr/>
        </p:nvSpPr>
        <p:spPr bwMode="auto">
          <a:xfrm>
            <a:off x="214282" y="285728"/>
            <a:ext cx="9144000" cy="1508105"/>
          </a:xfrm>
          <a:prstGeom prst="rect">
            <a:avLst/>
          </a:prstGeom>
          <a:noFill/>
          <a:ln w="9525">
            <a:noFill/>
            <a:miter lim="800000"/>
            <a:headEnd/>
            <a:tailEnd/>
          </a:ln>
        </p:spPr>
        <p:txBody>
          <a:bodyPr>
            <a:spAutoFit/>
          </a:bodyPr>
          <a:lstStyle/>
          <a:p>
            <a:pPr marL="342900" indent="-342900">
              <a:spcBef>
                <a:spcPct val="20000"/>
              </a:spcBef>
            </a:pPr>
            <a:r>
              <a:rPr lang="en-US" sz="2800" b="1" dirty="0" err="1">
                <a:solidFill>
                  <a:srgbClr val="002060"/>
                </a:solidFill>
                <a:latin typeface="Times New Roman" pitchFamily="18" charset="0"/>
                <a:cs typeface="Times New Roman" pitchFamily="18" charset="0"/>
              </a:rPr>
              <a:t>Gấp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tiếp</a:t>
            </a:r>
            <a:r>
              <a:rPr lang="en-US" sz="2800" b="1" dirty="0">
                <a:solidFill>
                  <a:srgbClr val="002060"/>
                </a:solidFill>
                <a:latin typeface="Times New Roman" pitchFamily="18" charset="0"/>
                <a:cs typeface="Times New Roman" pitchFamily="18" charset="0"/>
              </a:rPr>
              <a:t> 3 </a:t>
            </a:r>
            <a:r>
              <a:rPr lang="en-US" sz="2800" b="1" dirty="0" err="1">
                <a:solidFill>
                  <a:srgbClr val="002060"/>
                </a:solidFill>
                <a:latin typeface="Times New Roman" pitchFamily="18" charset="0"/>
                <a:cs typeface="Times New Roman" pitchFamily="18" charset="0"/>
              </a:rPr>
              <a:t>lần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nữa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theo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đường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dấu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gấp</a:t>
            </a:r>
            <a:r>
              <a:rPr lang="en-US" sz="2800" b="1" dirty="0">
                <a:solidFill>
                  <a:srgbClr val="002060"/>
                </a:solidFill>
                <a:latin typeface="Times New Roman" pitchFamily="18" charset="0"/>
                <a:cs typeface="Times New Roman" pitchFamily="18" charset="0"/>
              </a:rPr>
              <a:t> ở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2, 3, 4 </a:t>
            </a:r>
            <a:r>
              <a:rPr lang="en-US" sz="2800" b="1" dirty="0" err="1">
                <a:solidFill>
                  <a:srgbClr val="002060"/>
                </a:solidFill>
                <a:latin typeface="Times New Roman" pitchFamily="18" charset="0"/>
                <a:cs typeface="Times New Roman" pitchFamily="18" charset="0"/>
              </a:rPr>
              <a:t>sao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các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nếp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gấp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cách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đều</a:t>
            </a:r>
            <a:r>
              <a:rPr lang="en-US" sz="2800" b="1" dirty="0">
                <a:solidFill>
                  <a:srgbClr val="002060"/>
                </a:solidFill>
                <a:latin typeface="Times New Roman" pitchFamily="18" charset="0"/>
                <a:cs typeface="Times New Roman" pitchFamily="18" charset="0"/>
              </a:rPr>
              <a:t> , </a:t>
            </a:r>
            <a:r>
              <a:rPr lang="en-US" sz="2800" b="1" dirty="0" err="1">
                <a:solidFill>
                  <a:srgbClr val="002060"/>
                </a:solidFill>
                <a:latin typeface="Times New Roman" pitchFamily="18" charset="0"/>
                <a:cs typeface="Times New Roman" pitchFamily="18" charset="0"/>
              </a:rPr>
              <a:t>ta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được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5 (</a:t>
            </a:r>
            <a:r>
              <a:rPr lang="en-US" sz="2800" b="1" dirty="0" err="1">
                <a:solidFill>
                  <a:srgbClr val="002060"/>
                </a:solidFill>
                <a:latin typeface="Times New Roman" pitchFamily="18" charset="0"/>
                <a:cs typeface="Times New Roman" pitchFamily="18" charset="0"/>
              </a:rPr>
              <a:t>chú</a:t>
            </a:r>
            <a:r>
              <a:rPr lang="en-US" sz="2800" b="1" dirty="0">
                <a:solidFill>
                  <a:srgbClr val="002060"/>
                </a:solidFill>
                <a:latin typeface="Times New Roman" pitchFamily="18" charset="0"/>
                <a:cs typeface="Times New Roman" pitchFamily="18" charset="0"/>
              </a:rPr>
              <a:t> ý </a:t>
            </a:r>
            <a:r>
              <a:rPr lang="en-US" sz="2800" b="1" dirty="0" err="1">
                <a:solidFill>
                  <a:srgbClr val="002060"/>
                </a:solidFill>
                <a:latin typeface="Times New Roman" pitchFamily="18" charset="0"/>
                <a:cs typeface="Times New Roman" pitchFamily="18" charset="0"/>
              </a:rPr>
              <a:t>miết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kĩ</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các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nếp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gấp</a:t>
            </a:r>
            <a:r>
              <a:rPr lang="en-US" sz="2800" b="1" dirty="0" smtClean="0">
                <a:solidFill>
                  <a:srgbClr val="002060"/>
                </a:solidFill>
                <a:latin typeface="Times New Roman" pitchFamily="18" charset="0"/>
                <a:cs typeface="Times New Roman" pitchFamily="18" charset="0"/>
              </a:rPr>
              <a:t>)</a:t>
            </a:r>
            <a:r>
              <a:rPr lang="vi-VN" sz="3600" b="1" dirty="0" smtClean="0">
                <a:solidFill>
                  <a:srgbClr val="9900FF"/>
                </a:solidFill>
                <a:cs typeface="Times New Roman" pitchFamily="18" charset="0"/>
              </a:rPr>
              <a:t>.</a:t>
            </a:r>
            <a:endParaRPr lang="en-US" sz="3600" b="1" dirty="0">
              <a:solidFill>
                <a:srgbClr val="9900FF"/>
              </a:solidFill>
              <a:cs typeface="Times New Roman" pitchFamily="18" charset="0"/>
            </a:endParaRPr>
          </a:p>
        </p:txBody>
      </p:sp>
      <p:pic>
        <p:nvPicPr>
          <p:cNvPr id="6" name="Picture 4"/>
          <p:cNvPicPr>
            <a:picLocks noChangeAspect="1" noChangeArrowheads="1"/>
          </p:cNvPicPr>
          <p:nvPr/>
        </p:nvPicPr>
        <p:blipFill>
          <a:blip r:embed="rId2" cstate="print"/>
          <a:srcRect/>
          <a:stretch>
            <a:fillRect/>
          </a:stretch>
        </p:blipFill>
        <p:spPr bwMode="auto">
          <a:xfrm>
            <a:off x="0" y="2362200"/>
            <a:ext cx="2362200" cy="3276600"/>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2447925" y="2357430"/>
            <a:ext cx="2286000" cy="3286148"/>
          </a:xfrm>
          <a:prstGeom prst="rect">
            <a:avLst/>
          </a:prstGeom>
          <a:noFill/>
          <a:ln w="9525">
            <a:noFill/>
            <a:miter lim="800000"/>
            <a:headEnd/>
            <a:tailEnd/>
          </a:ln>
        </p:spPr>
      </p:pic>
      <p:sp>
        <p:nvSpPr>
          <p:cNvPr id="8" name="Text Box 10"/>
          <p:cNvSpPr txBox="1">
            <a:spLocks noChangeArrowheads="1"/>
          </p:cNvSpPr>
          <p:nvPr/>
        </p:nvSpPr>
        <p:spPr bwMode="auto">
          <a:xfrm>
            <a:off x="0" y="5791200"/>
            <a:ext cx="1905000" cy="457200"/>
          </a:xfrm>
          <a:prstGeom prst="rect">
            <a:avLst/>
          </a:prstGeom>
          <a:noFill/>
          <a:ln w="9525">
            <a:noFill/>
            <a:miter lim="800000"/>
            <a:headEnd/>
            <a:tailEnd/>
          </a:ln>
        </p:spPr>
        <p:txBody>
          <a:bodyPr>
            <a:spAutoFit/>
          </a:bodyPr>
          <a:lstStyle/>
          <a:p>
            <a:pPr algn="ctr" eaLnBrk="0" hangingPunct="0">
              <a:spcBef>
                <a:spcPct val="50000"/>
              </a:spcBef>
            </a:pPr>
            <a:r>
              <a:rPr lang="en-US" sz="2400" dirty="0">
                <a:solidFill>
                  <a:schemeClr val="accent6">
                    <a:lumMod val="75000"/>
                  </a:schemeClr>
                </a:solidFill>
              </a:rPr>
              <a:t>HÌNH 2</a:t>
            </a:r>
          </a:p>
        </p:txBody>
      </p:sp>
      <p:sp>
        <p:nvSpPr>
          <p:cNvPr id="9" name="Text Box 10"/>
          <p:cNvSpPr txBox="1">
            <a:spLocks noChangeArrowheads="1"/>
          </p:cNvSpPr>
          <p:nvPr/>
        </p:nvSpPr>
        <p:spPr bwMode="auto">
          <a:xfrm>
            <a:off x="2667000" y="5791200"/>
            <a:ext cx="1752600" cy="457200"/>
          </a:xfrm>
          <a:prstGeom prst="rect">
            <a:avLst/>
          </a:prstGeom>
          <a:noFill/>
          <a:ln w="9525">
            <a:noFill/>
            <a:miter lim="800000"/>
            <a:headEnd/>
            <a:tailEnd/>
          </a:ln>
        </p:spPr>
        <p:txBody>
          <a:bodyPr>
            <a:spAutoFit/>
          </a:bodyPr>
          <a:lstStyle/>
          <a:p>
            <a:pPr algn="ctr" eaLnBrk="0" hangingPunct="0">
              <a:spcBef>
                <a:spcPct val="50000"/>
              </a:spcBef>
            </a:pPr>
            <a:r>
              <a:rPr lang="en-US" sz="2400" dirty="0">
                <a:solidFill>
                  <a:schemeClr val="accent6">
                    <a:lumMod val="75000"/>
                  </a:schemeClr>
                </a:solidFill>
              </a:rPr>
              <a:t>HÌNH 3</a:t>
            </a:r>
          </a:p>
        </p:txBody>
      </p:sp>
      <p:pic>
        <p:nvPicPr>
          <p:cNvPr id="10" name="Picture 7"/>
          <p:cNvPicPr>
            <a:picLocks noChangeAspect="1" noChangeArrowheads="1"/>
          </p:cNvPicPr>
          <p:nvPr/>
        </p:nvPicPr>
        <p:blipFill>
          <a:blip r:embed="rId4" cstate="print"/>
          <a:srcRect/>
          <a:stretch>
            <a:fillRect/>
          </a:stretch>
        </p:blipFill>
        <p:spPr bwMode="auto">
          <a:xfrm>
            <a:off x="4857752" y="2357430"/>
            <a:ext cx="2119313" cy="3286148"/>
          </a:xfrm>
          <a:prstGeom prst="rect">
            <a:avLst/>
          </a:prstGeom>
          <a:noFill/>
          <a:ln w="9525">
            <a:noFill/>
            <a:miter lim="800000"/>
            <a:headEnd/>
            <a:tailEnd/>
          </a:ln>
        </p:spPr>
      </p:pic>
      <p:pic>
        <p:nvPicPr>
          <p:cNvPr id="11" name="Picture 10"/>
          <p:cNvPicPr>
            <a:picLocks noChangeAspect="1" noChangeArrowheads="1"/>
          </p:cNvPicPr>
          <p:nvPr/>
        </p:nvPicPr>
        <p:blipFill>
          <a:blip r:embed="rId5" cstate="print"/>
          <a:srcRect/>
          <a:stretch>
            <a:fillRect/>
          </a:stretch>
        </p:blipFill>
        <p:spPr bwMode="auto">
          <a:xfrm>
            <a:off x="7086600" y="2357430"/>
            <a:ext cx="1828800" cy="3286148"/>
          </a:xfrm>
          <a:prstGeom prst="rect">
            <a:avLst/>
          </a:prstGeom>
          <a:noFill/>
          <a:ln w="9525">
            <a:noFill/>
            <a:miter lim="800000"/>
            <a:headEnd/>
            <a:tailEnd/>
          </a:ln>
        </p:spPr>
      </p:pic>
      <p:sp>
        <p:nvSpPr>
          <p:cNvPr id="12" name="Text Box 10"/>
          <p:cNvSpPr txBox="1">
            <a:spLocks noChangeArrowheads="1"/>
          </p:cNvSpPr>
          <p:nvPr/>
        </p:nvSpPr>
        <p:spPr bwMode="auto">
          <a:xfrm>
            <a:off x="5257800" y="5791200"/>
            <a:ext cx="1752600" cy="457200"/>
          </a:xfrm>
          <a:prstGeom prst="rect">
            <a:avLst/>
          </a:prstGeom>
          <a:noFill/>
          <a:ln w="9525">
            <a:noFill/>
            <a:miter lim="800000"/>
            <a:headEnd/>
            <a:tailEnd/>
          </a:ln>
        </p:spPr>
        <p:txBody>
          <a:bodyPr>
            <a:spAutoFit/>
          </a:bodyPr>
          <a:lstStyle/>
          <a:p>
            <a:pPr algn="ctr" eaLnBrk="0" hangingPunct="0">
              <a:spcBef>
                <a:spcPct val="50000"/>
              </a:spcBef>
            </a:pPr>
            <a:r>
              <a:rPr lang="en-US" sz="2400" dirty="0">
                <a:solidFill>
                  <a:schemeClr val="accent6">
                    <a:lumMod val="75000"/>
                  </a:schemeClr>
                </a:solidFill>
              </a:rPr>
              <a:t>HÌNH 4</a:t>
            </a:r>
          </a:p>
        </p:txBody>
      </p:sp>
      <p:sp>
        <p:nvSpPr>
          <p:cNvPr id="13" name="Text Box 10"/>
          <p:cNvSpPr txBox="1">
            <a:spLocks noChangeArrowheads="1"/>
          </p:cNvSpPr>
          <p:nvPr/>
        </p:nvSpPr>
        <p:spPr bwMode="auto">
          <a:xfrm>
            <a:off x="7391400" y="5791200"/>
            <a:ext cx="1752600" cy="457200"/>
          </a:xfrm>
          <a:prstGeom prst="rect">
            <a:avLst/>
          </a:prstGeom>
          <a:noFill/>
          <a:ln w="9525">
            <a:noFill/>
            <a:miter lim="800000"/>
            <a:headEnd/>
            <a:tailEnd/>
          </a:ln>
        </p:spPr>
        <p:txBody>
          <a:bodyPr>
            <a:spAutoFit/>
          </a:bodyPr>
          <a:lstStyle/>
          <a:p>
            <a:pPr algn="ctr" eaLnBrk="0" hangingPunct="0">
              <a:spcBef>
                <a:spcPct val="50000"/>
              </a:spcBef>
            </a:pPr>
            <a:r>
              <a:rPr lang="en-US" sz="2400" dirty="0">
                <a:solidFill>
                  <a:schemeClr val="accent6">
                    <a:lumMod val="75000"/>
                  </a:schemeClr>
                </a:solidFill>
              </a:rPr>
              <a:t>HÌNH 5</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7"/>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4" dur="1000" fill="hold"/>
                                        <p:tgtEl>
                                          <p:spTgt spid="10"/>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0"/>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6" dur="1000" fill="hold"/>
                                        <p:tgtEl>
                                          <p:spTgt spid="11"/>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88" dur="1000" fill="hold"/>
                                        <p:tgtEl>
                                          <p:spTgt spid="13"/>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p:cTn id="9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0" dur="1000" fill="hold"/>
                                        <p:tgtEl>
                                          <p:spTgt spid="5"/>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437</TotalTime>
  <Words>560</Words>
  <Application>Microsoft Office PowerPoint</Application>
  <PresentationFormat>On-screen Show (4:3)</PresentationFormat>
  <Paragraphs>68</Paragraphs>
  <Slides>16</Slides>
  <Notes>1</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 </vt:lpstr>
      <vt:lpstr>Slide 4</vt:lpstr>
      <vt:lpstr>Hoạt động 1: Quan sát và nhận xét mẫu:</vt:lpstr>
      <vt:lpstr>Hoạt động 2:  Qui trình thực hành</vt:lpstr>
      <vt:lpstr>Slide 7</vt:lpstr>
      <vt:lpstr>Slide 8</vt:lpstr>
      <vt:lpstr>Slide 9</vt:lpstr>
      <vt:lpstr>Slide 10</vt:lpstr>
      <vt:lpstr>Slide 11</vt:lpstr>
      <vt:lpstr>Slide 12</vt:lpstr>
      <vt:lpstr>Slide 13</vt:lpstr>
      <vt:lpstr>Slide 14</vt:lpstr>
      <vt:lpstr>Củng cố – dặn dò</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HaiPhuong</dc:creator>
  <cp:lastModifiedBy>Administrator</cp:lastModifiedBy>
  <cp:revision>46</cp:revision>
  <dcterms:created xsi:type="dcterms:W3CDTF">2016-03-12T09:28:45Z</dcterms:created>
  <dcterms:modified xsi:type="dcterms:W3CDTF">2017-02-28T06:01:09Z</dcterms:modified>
</cp:coreProperties>
</file>